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handoutMasterIdLst>
    <p:handoutMasterId r:id="rId41"/>
  </p:handoutMasterIdLst>
  <p:sldIdLst>
    <p:sldId id="371" r:id="rId2"/>
    <p:sldId id="365" r:id="rId3"/>
    <p:sldId id="367" r:id="rId4"/>
    <p:sldId id="260" r:id="rId5"/>
    <p:sldId id="368" r:id="rId6"/>
    <p:sldId id="366" r:id="rId7"/>
    <p:sldId id="261" r:id="rId8"/>
    <p:sldId id="270" r:id="rId9"/>
    <p:sldId id="370" r:id="rId10"/>
    <p:sldId id="341" r:id="rId11"/>
    <p:sldId id="397" r:id="rId12"/>
    <p:sldId id="338" r:id="rId13"/>
    <p:sldId id="359" r:id="rId14"/>
    <p:sldId id="407" r:id="rId15"/>
    <p:sldId id="358" r:id="rId16"/>
    <p:sldId id="357" r:id="rId17"/>
    <p:sldId id="399" r:id="rId18"/>
    <p:sldId id="349" r:id="rId19"/>
    <p:sldId id="402" r:id="rId20"/>
    <p:sldId id="391" r:id="rId21"/>
    <p:sldId id="392" r:id="rId22"/>
    <p:sldId id="390" r:id="rId23"/>
    <p:sldId id="388" r:id="rId24"/>
    <p:sldId id="401" r:id="rId25"/>
    <p:sldId id="404" r:id="rId26"/>
    <p:sldId id="344" r:id="rId27"/>
    <p:sldId id="408" r:id="rId28"/>
    <p:sldId id="409" r:id="rId29"/>
    <p:sldId id="410" r:id="rId30"/>
    <p:sldId id="414" r:id="rId31"/>
    <p:sldId id="355" r:id="rId32"/>
    <p:sldId id="374" r:id="rId33"/>
    <p:sldId id="412" r:id="rId34"/>
    <p:sldId id="413" r:id="rId35"/>
    <p:sldId id="387" r:id="rId36"/>
    <p:sldId id="382" r:id="rId37"/>
    <p:sldId id="286" r:id="rId38"/>
    <p:sldId id="385"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李 欣" initials="李"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6D4C7C"/>
    <a:srgbClr val="000000"/>
    <a:srgbClr val="013F6D"/>
    <a:srgbClr val="CAE2D4"/>
    <a:srgbClr val="E6E6E6"/>
    <a:srgbClr val="0F9EC8"/>
    <a:srgbClr val="017798"/>
    <a:srgbClr val="01A5E2"/>
    <a:srgbClr val="007A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36" autoAdjust="0"/>
    <p:restoredTop sz="95535" autoAdjust="0"/>
  </p:normalViewPr>
  <p:slideViewPr>
    <p:cSldViewPr snapToGrid="0">
      <p:cViewPr>
        <p:scale>
          <a:sx n="110" d="100"/>
          <a:sy n="110" d="100"/>
        </p:scale>
        <p:origin x="776" y="224"/>
      </p:cViewPr>
      <p:guideLst/>
    </p:cSldViewPr>
  </p:slideViewPr>
  <p:notesTextViewPr>
    <p:cViewPr>
      <p:scale>
        <a:sx n="1" d="1"/>
        <a:sy n="1" d="1"/>
      </p:scale>
      <p:origin x="0" y="0"/>
    </p:cViewPr>
  </p:notesTextViewPr>
  <p:sorterViewPr>
    <p:cViewPr>
      <p:scale>
        <a:sx n="100" d="100"/>
        <a:sy n="100" d="100"/>
      </p:scale>
      <p:origin x="0" y="-1388"/>
    </p:cViewPr>
  </p:sorterViewPr>
  <p:notesViewPr>
    <p:cSldViewPr snapToGrid="0">
      <p:cViewPr varScale="1">
        <p:scale>
          <a:sx n="73" d="100"/>
          <a:sy n="73" d="100"/>
        </p:scale>
        <p:origin x="2692"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F87844-94E6-41B7-9EC2-84D1E457075A}" type="datetimeFigureOut">
              <a:rPr lang="zh-CN" altLang="en-US" smtClean="0"/>
              <a:t>2018/11/25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AF8EEB-7713-4446-938F-37A6801CB79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2018/11/25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标题 1"/>
          <p:cNvSpPr>
            <a:spLocks noGrp="1"/>
          </p:cNvSpPr>
          <p:nvPr>
            <p:ph type="ctrTitle" hasCustomPrompt="1"/>
          </p:nvPr>
        </p:nvSpPr>
        <p:spPr>
          <a:xfrm>
            <a:off x="2116800" y="1795315"/>
            <a:ext cx="7952400" cy="1335600"/>
          </a:xfrm>
        </p:spPr>
        <p:txBody>
          <a:bodyPr anchor="b">
            <a:normAutofit/>
          </a:bodyPr>
          <a:lstStyle>
            <a:lvl1pPr algn="ctr">
              <a:defRPr sz="5300">
                <a:solidFill>
                  <a:schemeClr val="bg1"/>
                </a:solidFill>
              </a:defRPr>
            </a:lvl1pPr>
          </a:lstStyle>
          <a:p>
            <a:r>
              <a:rPr lang="zh-CN" altLang="en-US" dirty="0"/>
              <a:t>编辑标题</a:t>
            </a:r>
          </a:p>
        </p:txBody>
      </p:sp>
      <p:sp>
        <p:nvSpPr>
          <p:cNvPr id="6" name="副标题 2"/>
          <p:cNvSpPr>
            <a:spLocks noGrp="1"/>
          </p:cNvSpPr>
          <p:nvPr>
            <p:ph type="subTitle" idx="1" hasCustomPrompt="1"/>
          </p:nvPr>
        </p:nvSpPr>
        <p:spPr>
          <a:xfrm>
            <a:off x="3222000" y="3240755"/>
            <a:ext cx="5745600" cy="936000"/>
          </a:xfrm>
        </p:spPr>
        <p:txBody>
          <a:bodyPr anchor="ctr" anchorCtr="0">
            <a:normAutofit/>
          </a:bodyPr>
          <a:lstStyle>
            <a:lvl1pPr marL="0" indent="0" algn="ctr">
              <a:buNone/>
              <a:defRPr sz="2600">
                <a:solidFill>
                  <a:schemeClr val="bg1"/>
                </a:solidFill>
              </a:defRPr>
            </a:lvl1pPr>
            <a:lvl2pPr marL="609600" indent="0" algn="ctr">
              <a:buNone/>
              <a:defRPr sz="2665"/>
            </a:lvl2pPr>
            <a:lvl3pPr marL="1219200" indent="0" algn="ctr">
              <a:buNone/>
              <a:defRPr sz="2400"/>
            </a:lvl3pPr>
            <a:lvl4pPr marL="1828800" indent="0" algn="ctr">
              <a:buNone/>
              <a:defRPr sz="2135"/>
            </a:lvl4pPr>
            <a:lvl5pPr marL="2438400" indent="0" algn="ctr">
              <a:buNone/>
              <a:defRPr sz="2135"/>
            </a:lvl5pPr>
            <a:lvl6pPr marL="3048000" indent="0" algn="ctr">
              <a:buNone/>
              <a:defRPr sz="2135"/>
            </a:lvl6pPr>
            <a:lvl7pPr marL="3657600" indent="0" algn="ctr">
              <a:buNone/>
              <a:defRPr sz="2135"/>
            </a:lvl7pPr>
            <a:lvl8pPr marL="4267200" indent="0" algn="ctr">
              <a:buNone/>
              <a:defRPr sz="2135"/>
            </a:lvl8pPr>
            <a:lvl9pPr marL="4876800" indent="0" algn="ctr">
              <a:buNone/>
              <a:defRPr sz="2135"/>
            </a:lvl9pPr>
          </a:lstStyle>
          <a:p>
            <a:r>
              <a:rPr lang="zh-CN" altLang="en-US" dirty="0"/>
              <a:t>单击以编辑母版副标题样式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96410"/>
            <a:ext cx="10515600" cy="5747912"/>
          </a:xfrm>
          <a:prstGeom prst="rect">
            <a:avLst/>
          </a:prstGeo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DC00F86-D5F1-4A4F-A331-A47B26597438}" type="datetimeFigureOut">
              <a:rPr lang="zh-CN" altLang="en-US" smtClean="0"/>
              <a:t>2018/11/25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BB91CD2A-B3E4-49CE-94B7-9948F867BD2A}" type="slidenum">
              <a:rPr lang="zh-CN" altLang="en-US" smtClean="0"/>
              <a:t>‹#›</a:t>
            </a:fld>
            <a:endParaRPr lang="zh-CN" altLang="en-US"/>
          </a:p>
        </p:txBody>
      </p:sp>
      <p:sp>
        <p:nvSpPr>
          <p:cNvPr id="8" name="矩形 7"/>
          <p:cNvSpPr/>
          <p:nvPr userDrawn="1"/>
        </p:nvSpPr>
        <p:spPr>
          <a:xfrm>
            <a:off x="-13137" y="685801"/>
            <a:ext cx="12205137" cy="5604640"/>
          </a:xfrm>
          <a:prstGeom prst="rect">
            <a:avLst/>
          </a:prstGeom>
          <a:solidFill>
            <a:schemeClr val="accent1">
              <a:alpha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838200" y="1614791"/>
            <a:ext cx="10515600" cy="459219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1"/>
          </p:nvPr>
        </p:nvSpPr>
        <p:spPr/>
        <p:txBody>
          <a:bodyPr/>
          <a:lstStyle/>
          <a:p>
            <a:fld id="{47F2FFFD-4EDC-4493-9D2E-B050868B562E}" type="datetimeFigureOut">
              <a:rPr lang="zh-CN" altLang="en-US" smtClean="0"/>
              <a:t>2018/11/25</a:t>
            </a:fld>
            <a:endParaRPr lang="zh-CN" altLang="en-US"/>
          </a:p>
        </p:txBody>
      </p:sp>
      <p:sp>
        <p:nvSpPr>
          <p:cNvPr id="6" name="页脚占位符 5"/>
          <p:cNvSpPr>
            <a:spLocks noGrp="1"/>
          </p:cNvSpPr>
          <p:nvPr>
            <p:ph type="ftr" sz="quarter" idx="12"/>
          </p:nvPr>
        </p:nvSpPr>
        <p:spPr/>
        <p:txBody>
          <a:bodyPr/>
          <a:lstStyle/>
          <a:p>
            <a:endParaRPr lang="zh-CN" altLang="en-US"/>
          </a:p>
        </p:txBody>
      </p:sp>
      <p:sp>
        <p:nvSpPr>
          <p:cNvPr id="8" name="灯片编号占位符 7"/>
          <p:cNvSpPr>
            <a:spLocks noGrp="1"/>
          </p:cNvSpPr>
          <p:nvPr>
            <p:ph type="sldNum" sz="quarter" idx="13"/>
          </p:nvPr>
        </p:nvSpPr>
        <p:spPr/>
        <p:txBody>
          <a:bodyPr/>
          <a:lstStyle/>
          <a:p>
            <a:fld id="{C9734888-187A-48DE-ABE3-585A9FADF44F}" type="slidenum">
              <a:rPr lang="zh-CN" altLang="en-US" smtClean="0"/>
              <a:t>‹#›</a:t>
            </a:fld>
            <a:endParaRPr lang="zh-CN" altLang="en-US"/>
          </a:p>
        </p:txBody>
      </p:sp>
      <p:sp>
        <p:nvSpPr>
          <p:cNvPr id="2" name="标题 1"/>
          <p:cNvSpPr>
            <a:spLocks noGrp="1"/>
          </p:cNvSpPr>
          <p:nvPr>
            <p:ph type="title"/>
          </p:nvPr>
        </p:nvSpPr>
        <p:spPr/>
        <p:txBody>
          <a:bodyPr/>
          <a:lstStyle/>
          <a:p>
            <a:r>
              <a:rPr lang="zh-CN" altLang="en-US"/>
              <a:t>单击此处编辑母版标题样式</a:t>
            </a:r>
          </a:p>
        </p:txBody>
      </p:sp>
      <p:sp>
        <p:nvSpPr>
          <p:cNvPr id="7" name="矩形 6"/>
          <p:cNvSpPr/>
          <p:nvPr userDrawn="1"/>
        </p:nvSpPr>
        <p:spPr>
          <a:xfrm>
            <a:off x="-13137" y="685801"/>
            <a:ext cx="12205137" cy="5604640"/>
          </a:xfrm>
          <a:prstGeom prst="rect">
            <a:avLst/>
          </a:prstGeom>
          <a:solidFill>
            <a:schemeClr val="accent1">
              <a:alpha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3" name="标题占位符 1"/>
          <p:cNvSpPr>
            <a:spLocks noGrp="1"/>
          </p:cNvSpPr>
          <p:nvPr>
            <p:ph type="title" hasCustomPrompt="1"/>
          </p:nvPr>
        </p:nvSpPr>
        <p:spPr>
          <a:xfrm>
            <a:off x="4748400" y="4489200"/>
            <a:ext cx="2700000" cy="522000"/>
          </a:xfrm>
          <a:prstGeom prst="rect">
            <a:avLst/>
          </a:prstGeom>
        </p:spPr>
        <p:txBody>
          <a:bodyPr vert="horz" lIns="91440" tIns="45720" rIns="91440" bIns="45720" rtlCol="0" anchor="ctr">
            <a:noAutofit/>
          </a:bodyPr>
          <a:lstStyle>
            <a:lvl1pPr>
              <a:defRPr sz="2800">
                <a:solidFill>
                  <a:schemeClr val="bg1"/>
                </a:solidFill>
              </a:defRPr>
            </a:lvl1pPr>
          </a:lstStyle>
          <a:p>
            <a:r>
              <a:rPr lang="zh-CN" altLang="en-US" dirty="0"/>
              <a:t>编辑标题</a:t>
            </a:r>
          </a:p>
        </p:txBody>
      </p:sp>
      <p:sp>
        <p:nvSpPr>
          <p:cNvPr id="2" name="日期占位符 1"/>
          <p:cNvSpPr>
            <a:spLocks noGrp="1"/>
          </p:cNvSpPr>
          <p:nvPr>
            <p:ph type="dt" sz="half" idx="10"/>
          </p:nvPr>
        </p:nvSpPr>
        <p:spPr/>
        <p:txBody>
          <a:bodyPr/>
          <a:lstStyle/>
          <a:p>
            <a:fld id="{47F2FFFD-4EDC-4493-9D2E-B050868B562E}" type="datetimeFigureOut">
              <a:rPr lang="zh-CN" altLang="en-US" smtClean="0"/>
              <a:t>2018/11/25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9734888-187A-48DE-ABE3-585A9FADF44F}" type="slidenum">
              <a:rPr lang="zh-CN" altLang="en-US" smtClean="0"/>
              <a:t>‹#›</a:t>
            </a:fld>
            <a:endParaRPr lang="zh-CN" altLang="en-US"/>
          </a:p>
        </p:txBody>
      </p:sp>
      <p:sp>
        <p:nvSpPr>
          <p:cNvPr id="11" name="文本占位符 10"/>
          <p:cNvSpPr>
            <a:spLocks noGrp="1"/>
          </p:cNvSpPr>
          <p:nvPr>
            <p:ph type="body" sz="quarter" idx="13"/>
          </p:nvPr>
        </p:nvSpPr>
        <p:spPr>
          <a:xfrm>
            <a:off x="2978725" y="5608541"/>
            <a:ext cx="6483929" cy="614685"/>
          </a:xfrm>
        </p:spPr>
        <p:txBody>
          <a:bodyPr/>
          <a:lstStyle>
            <a:lvl1pPr marL="0" indent="0" algn="ctr">
              <a:buNone/>
              <a:defRPr sz="2400">
                <a:solidFill>
                  <a:schemeClr val="bg1"/>
                </a:solidFill>
              </a:defRPr>
            </a:lvl1pPr>
            <a:lvl2pPr marL="457200" indent="0">
              <a:buNone/>
              <a:defRPr sz="20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zh-CN" altLang="en-US" dirty="0"/>
              <a:t>单击此处编辑母版文本样式</a:t>
            </a:r>
          </a:p>
        </p:txBody>
      </p:sp>
      <p:sp>
        <p:nvSpPr>
          <p:cNvPr id="12" name="椭圆 11"/>
          <p:cNvSpPr/>
          <p:nvPr/>
        </p:nvSpPr>
        <p:spPr>
          <a:xfrm>
            <a:off x="3442607" y="1126671"/>
            <a:ext cx="5306786" cy="5306786"/>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0D2B69"/>
              </a:solidFill>
            </a:endParaRPr>
          </a:p>
        </p:txBody>
      </p:sp>
      <p:sp>
        <p:nvSpPr>
          <p:cNvPr id="13" name="椭圆 12"/>
          <p:cNvSpPr/>
          <p:nvPr/>
        </p:nvSpPr>
        <p:spPr>
          <a:xfrm>
            <a:off x="3863068" y="1547132"/>
            <a:ext cx="4465864" cy="446586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0D2B69"/>
              </a:solidFill>
            </a:endParaRPr>
          </a:p>
        </p:txBody>
      </p:sp>
      <p:sp>
        <p:nvSpPr>
          <p:cNvPr id="14" name="椭圆 13"/>
          <p:cNvSpPr/>
          <p:nvPr/>
        </p:nvSpPr>
        <p:spPr>
          <a:xfrm>
            <a:off x="4321288" y="2005352"/>
            <a:ext cx="3549423" cy="3549423"/>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00">
              <a:solidFill>
                <a:srgbClr val="0D2B69"/>
              </a:solidFill>
            </a:endParaRPr>
          </a:p>
        </p:txBody>
      </p:sp>
      <p:sp>
        <p:nvSpPr>
          <p:cNvPr id="10" name="矩形 9"/>
          <p:cNvSpPr/>
          <p:nvPr userDrawn="1"/>
        </p:nvSpPr>
        <p:spPr>
          <a:xfrm>
            <a:off x="-13137" y="685801"/>
            <a:ext cx="12205137" cy="5604640"/>
          </a:xfrm>
          <a:prstGeom prst="rect">
            <a:avLst/>
          </a:prstGeom>
          <a:solidFill>
            <a:schemeClr val="accent1">
              <a:alpha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838200" y="1548882"/>
            <a:ext cx="5181600" cy="4628081"/>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548882"/>
            <a:ext cx="5181600" cy="4628081"/>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DC00F86-D5F1-4A4F-A331-A47B26597438}" type="datetimeFigureOut">
              <a:rPr lang="zh-CN" altLang="en-US" smtClean="0"/>
              <a:t>2018/11/25</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BB91CD2A-B3E4-49CE-94B7-9948F867BD2A}" type="slidenum">
              <a:rPr lang="zh-CN" altLang="en-US" smtClean="0"/>
              <a:t>‹#›</a:t>
            </a:fld>
            <a:endParaRPr lang="zh-CN" altLang="en-US"/>
          </a:p>
        </p:txBody>
      </p:sp>
      <p:sp>
        <p:nvSpPr>
          <p:cNvPr id="9" name="标题 8"/>
          <p:cNvSpPr>
            <a:spLocks noGrp="1"/>
          </p:cNvSpPr>
          <p:nvPr>
            <p:ph type="title"/>
          </p:nvPr>
        </p:nvSpPr>
        <p:spPr/>
        <p:txBody>
          <a:bodyPr/>
          <a:lstStyle/>
          <a:p>
            <a:r>
              <a:rPr lang="zh-CN" altLang="en-US"/>
              <a:t>单击此处编辑母版标题样式</a:t>
            </a:r>
          </a:p>
        </p:txBody>
      </p:sp>
      <p:sp>
        <p:nvSpPr>
          <p:cNvPr id="8" name="矩形 7"/>
          <p:cNvSpPr/>
          <p:nvPr userDrawn="1"/>
        </p:nvSpPr>
        <p:spPr>
          <a:xfrm>
            <a:off x="-13137" y="685801"/>
            <a:ext cx="12205137" cy="5604640"/>
          </a:xfrm>
          <a:prstGeom prst="rect">
            <a:avLst/>
          </a:prstGeom>
          <a:solidFill>
            <a:schemeClr val="accent1">
              <a:alpha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296113"/>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8200" y="2564562"/>
            <a:ext cx="5157787" cy="3684588"/>
          </a:xfrm>
          <a:prstGeom prst="rect">
            <a:avLst/>
          </a:prstGeo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56834"/>
            <a:ext cx="5181600" cy="3684588"/>
          </a:xfrm>
          <a:prstGeom prst="rect">
            <a:avLst/>
          </a:prstGeo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ADC00F86-D5F1-4A4F-A331-A47B26597438}" type="datetimeFigureOut">
              <a:rPr lang="zh-CN" altLang="en-US" smtClean="0"/>
              <a:t>2018/11/25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BB91CD2A-B3E4-49CE-94B7-9948F867BD2A}" type="slidenum">
              <a:rPr lang="zh-CN" altLang="en-US" smtClean="0"/>
              <a:t>‹#›</a:t>
            </a:fld>
            <a:endParaRPr lang="zh-CN" altLang="en-US"/>
          </a:p>
        </p:txBody>
      </p:sp>
      <p:sp>
        <p:nvSpPr>
          <p:cNvPr id="10" name="矩形 9"/>
          <p:cNvSpPr/>
          <p:nvPr userDrawn="1"/>
        </p:nvSpPr>
        <p:spPr>
          <a:xfrm>
            <a:off x="-13137" y="685801"/>
            <a:ext cx="12205137" cy="5604640"/>
          </a:xfrm>
          <a:prstGeom prst="rect">
            <a:avLst/>
          </a:prstGeom>
          <a:solidFill>
            <a:schemeClr val="accent1">
              <a:alpha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2120400" y="2101446"/>
            <a:ext cx="7952400" cy="1335600"/>
          </a:xfrm>
        </p:spPr>
        <p:txBody>
          <a:bodyPr/>
          <a:lstStyle>
            <a:lvl1pPr algn="ctr">
              <a:defRPr>
                <a:solidFill>
                  <a:schemeClr val="bg1"/>
                </a:solidFill>
              </a:defRPr>
            </a:lvl1pPr>
          </a:lstStyle>
          <a:p>
            <a:r>
              <a:rPr lang="zh-CN" altLang="en-US" dirty="0"/>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ADC00F86-D5F1-4A4F-A331-A47B26597438}" type="datetimeFigureOut">
              <a:rPr lang="zh-CN" altLang="en-US" smtClean="0"/>
              <a:t>2018/11/25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BB91CD2A-B3E4-49CE-94B7-9948F867BD2A}" type="slidenum">
              <a:rPr lang="zh-CN" altLang="en-US" smtClean="0"/>
              <a:t>‹#›</a:t>
            </a:fld>
            <a:endParaRPr lang="zh-CN" altLang="en-US" dirty="0"/>
          </a:p>
        </p:txBody>
      </p:sp>
      <p:sp>
        <p:nvSpPr>
          <p:cNvPr id="8" name="文本占位符 7"/>
          <p:cNvSpPr>
            <a:spLocks noGrp="1"/>
          </p:cNvSpPr>
          <p:nvPr>
            <p:ph type="body" sz="quarter" idx="13"/>
          </p:nvPr>
        </p:nvSpPr>
        <p:spPr>
          <a:xfrm>
            <a:off x="2934000" y="3541446"/>
            <a:ext cx="6321600" cy="936000"/>
          </a:xfrm>
        </p:spPr>
        <p:txBody>
          <a:bodyPr/>
          <a:lstStyle>
            <a:lvl1pPr marL="0" indent="0" algn="ctr">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p>
        </p:txBody>
      </p:sp>
      <p:sp>
        <p:nvSpPr>
          <p:cNvPr id="10" name="文本占位符 9"/>
          <p:cNvSpPr>
            <a:spLocks noGrp="1"/>
          </p:cNvSpPr>
          <p:nvPr>
            <p:ph type="body" sz="quarter" idx="14"/>
          </p:nvPr>
        </p:nvSpPr>
        <p:spPr>
          <a:xfrm>
            <a:off x="1792800" y="4585446"/>
            <a:ext cx="8604000" cy="925200"/>
          </a:xfrm>
        </p:spPr>
        <p:txBody>
          <a:bodyPr/>
          <a:lstStyle>
            <a:lvl1pPr marL="0" indent="0" algn="ctr">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p>
        </p:txBody>
      </p:sp>
      <p:sp>
        <p:nvSpPr>
          <p:cNvPr id="9" name="矩形 8"/>
          <p:cNvSpPr/>
          <p:nvPr userDrawn="1"/>
        </p:nvSpPr>
        <p:spPr>
          <a:xfrm>
            <a:off x="-13137" y="685801"/>
            <a:ext cx="12205137" cy="5604640"/>
          </a:xfrm>
          <a:prstGeom prst="rect">
            <a:avLst/>
          </a:prstGeom>
          <a:solidFill>
            <a:schemeClr val="accent1">
              <a:alpha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ADC00F86-D5F1-4A4F-A331-A47B26597438}" type="datetimeFigureOut">
              <a:rPr lang="zh-CN" altLang="en-US" smtClean="0"/>
              <a:t>2018/11/25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BB91CD2A-B3E4-49CE-94B7-9948F867BD2A}" type="slidenum">
              <a:rPr lang="zh-CN" altLang="en-US" smtClean="0"/>
              <a:t>‹#›</a:t>
            </a:fld>
            <a:endParaRPr lang="zh-CN" altLang="en-US"/>
          </a:p>
        </p:txBody>
      </p:sp>
      <p:sp>
        <p:nvSpPr>
          <p:cNvPr id="5" name="矩形 4"/>
          <p:cNvSpPr/>
          <p:nvPr userDrawn="1"/>
        </p:nvSpPr>
        <p:spPr>
          <a:xfrm>
            <a:off x="-13137" y="685801"/>
            <a:ext cx="12205137" cy="5604640"/>
          </a:xfrm>
          <a:prstGeom prst="rect">
            <a:avLst/>
          </a:prstGeom>
          <a:solidFill>
            <a:schemeClr val="accent1">
              <a:alpha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17600"/>
            <a:ext cx="10515600" cy="716400"/>
          </a:xfrm>
        </p:spPr>
        <p:txBody>
          <a:bodyPr anchor="ctr" anchorCtr="0"/>
          <a:lstStyle>
            <a:lvl1pPr>
              <a:defRPr sz="3200"/>
            </a:lvl1pPr>
          </a:lstStyle>
          <a:p>
            <a:r>
              <a:rPr lang="zh-CN" altLang="en-US" dirty="0"/>
              <a:t>单击此处编辑母版标题样式</a:t>
            </a:r>
          </a:p>
        </p:txBody>
      </p:sp>
      <p:sp>
        <p:nvSpPr>
          <p:cNvPr id="3" name="图片占位符 2"/>
          <p:cNvSpPr>
            <a:spLocks noGrp="1"/>
          </p:cNvSpPr>
          <p:nvPr>
            <p:ph type="pic" idx="1"/>
          </p:nvPr>
        </p:nvSpPr>
        <p:spPr>
          <a:xfrm>
            <a:off x="446735" y="1846800"/>
            <a:ext cx="4860000" cy="3240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094800" y="2008800"/>
            <a:ext cx="5022000" cy="2916000"/>
          </a:xfrm>
          <a:prstGeom prst="rect">
            <a:avLst/>
          </a:prstGeom>
        </p:spPr>
        <p:txBody>
          <a:bodyPr anchor="ctr" anchorCtr="0">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DC00F86-D5F1-4A4F-A331-A47B26597438}" type="datetimeFigureOut">
              <a:rPr lang="zh-CN" altLang="en-US" smtClean="0"/>
              <a:t>2018/11/25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BB91CD2A-B3E4-49CE-94B7-9948F867BD2A}" type="slidenum">
              <a:rPr lang="zh-CN" altLang="en-US" smtClean="0"/>
              <a:t>‹#›</a:t>
            </a:fld>
            <a:endParaRPr lang="zh-CN" altLang="en-US"/>
          </a:p>
        </p:txBody>
      </p:sp>
      <p:sp>
        <p:nvSpPr>
          <p:cNvPr id="9" name="矩形 8"/>
          <p:cNvSpPr/>
          <p:nvPr userDrawn="1"/>
        </p:nvSpPr>
        <p:spPr>
          <a:xfrm>
            <a:off x="-13137" y="685801"/>
            <a:ext cx="12205137" cy="5604640"/>
          </a:xfrm>
          <a:prstGeom prst="rect">
            <a:avLst/>
          </a:prstGeom>
          <a:solidFill>
            <a:schemeClr val="accent1">
              <a:alpha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dirty="0"/>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DC00F86-D5F1-4A4F-A331-A47B26597438}" type="datetimeFigureOut">
              <a:rPr lang="zh-CN" altLang="en-US" smtClean="0"/>
              <a:t>2018/11/25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B91CD2A-B3E4-49CE-94B7-9948F867BD2A}" type="slidenum">
              <a:rPr lang="zh-CN" altLang="en-US" smtClean="0"/>
              <a:t>‹#›</a:t>
            </a:fld>
            <a:endParaRPr lang="zh-CN" altLang="en-US"/>
          </a:p>
        </p:txBody>
      </p:sp>
      <p:sp>
        <p:nvSpPr>
          <p:cNvPr id="7" name="矩形 6"/>
          <p:cNvSpPr/>
          <p:nvPr userDrawn="1"/>
        </p:nvSpPr>
        <p:spPr>
          <a:xfrm>
            <a:off x="-13137" y="685801"/>
            <a:ext cx="12205137" cy="5604640"/>
          </a:xfrm>
          <a:prstGeom prst="rect">
            <a:avLst/>
          </a:prstGeom>
          <a:solidFill>
            <a:schemeClr val="accent1">
              <a:alpha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76276"/>
            <a:ext cx="10515600" cy="98527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页脚占位符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zh-CN" altLang="en-US" dirty="0"/>
          </a:p>
        </p:txBody>
      </p:sp>
      <p:sp>
        <p:nvSpPr>
          <p:cNvPr id="4" name="文本占位符 3"/>
          <p:cNvSpPr>
            <a:spLocks noGrp="1"/>
          </p:cNvSpPr>
          <p:nvPr>
            <p:ph type="body" idx="1"/>
            <p:custDataLst>
              <p:tags r:id="rId13"/>
            </p:custDataLst>
          </p:nvPr>
        </p:nvSpPr>
        <p:spPr>
          <a:xfrm>
            <a:off x="838200" y="1540933"/>
            <a:ext cx="10515600" cy="463603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47F2FFFD-4EDC-4493-9D2E-B050868B562E}" type="datetimeFigureOut">
              <a:rPr lang="zh-CN" altLang="en-US" smtClean="0"/>
              <a:t>2018/11/25</a:t>
            </a:fld>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C9734888-187A-48DE-ABE3-585A9FADF44F}"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3" Type="http://schemas.openxmlformats.org/officeDocument/2006/relationships/notesSlide" Target="../notesSlides/notesSlide8.xml"/><Relationship Id="rId7" Type="http://schemas.openxmlformats.org/officeDocument/2006/relationships/image" Target="../media/image12.jpeg"/><Relationship Id="rId12"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5" Type="http://schemas.openxmlformats.org/officeDocument/2006/relationships/image" Target="../media/image20.png"/><Relationship Id="rId10" Type="http://schemas.openxmlformats.org/officeDocument/2006/relationships/image" Target="../media/image15.GIF"/><Relationship Id="rId4" Type="http://schemas.openxmlformats.org/officeDocument/2006/relationships/image" Target="../media/image9.jpeg"/><Relationship Id="rId9" Type="http://schemas.openxmlformats.org/officeDocument/2006/relationships/image" Target="../media/image14.jpeg"/><Relationship Id="rId1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36.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9.xml"/><Relationship Id="rId6" Type="http://schemas.openxmlformats.org/officeDocument/2006/relationships/image" Target="../media/image37.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www.yanj.cn/" TargetMode="Externa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7.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2119800" y="3132502"/>
            <a:ext cx="7952400" cy="1335600"/>
          </a:xfrm>
        </p:spPr>
        <p:txBody>
          <a:bodyPr>
            <a:normAutofit fontScale="90000"/>
          </a:bodyPr>
          <a:lstStyle/>
          <a:p>
            <a:r>
              <a:rPr lang="en-US" altLang="zh-CN" dirty="0">
                <a:solidFill>
                  <a:schemeClr val="accent4"/>
                </a:solidFill>
              </a:rPr>
              <a:t>SECRET</a:t>
            </a:r>
            <a:br>
              <a:rPr lang="en-US" altLang="zh-CN" dirty="0">
                <a:solidFill>
                  <a:schemeClr val="accent4"/>
                </a:solidFill>
              </a:rPr>
            </a:br>
            <a:br>
              <a:rPr lang="en-US" altLang="zh-CN" dirty="0">
                <a:solidFill>
                  <a:schemeClr val="accent4"/>
                </a:solidFill>
              </a:rPr>
            </a:br>
            <a:r>
              <a:rPr lang="en-US" altLang="zh-CN" dirty="0">
                <a:solidFill>
                  <a:schemeClr val="accent4"/>
                </a:solidFill>
              </a:rPr>
              <a:t>from</a:t>
            </a:r>
            <a:br>
              <a:rPr lang="en-US" altLang="zh-CN" dirty="0">
                <a:solidFill>
                  <a:schemeClr val="accent4"/>
                </a:solidFill>
              </a:rPr>
            </a:br>
            <a:r>
              <a:rPr lang="zh-CN" altLang="en-US" dirty="0">
                <a:solidFill>
                  <a:schemeClr val="accent4"/>
                </a:solidFill>
              </a:rPr>
              <a:t>不能说的秘密</a:t>
            </a:r>
            <a:endParaRPr lang="en-US" altLang="zh-CN" dirty="0">
              <a:solidFill>
                <a:schemeClr val="accent4"/>
              </a:solidFill>
            </a:endParaRPr>
          </a:p>
        </p:txBody>
      </p:sp>
    </p:spTree>
    <p:custDataLst>
      <p:tags r:id="rId1"/>
    </p:custData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77376" y="3611121"/>
            <a:ext cx="1011802"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实名注册</a:t>
            </a:r>
          </a:p>
        </p:txBody>
      </p:sp>
      <p:pic>
        <p:nvPicPr>
          <p:cNvPr id="1026" name="Picture 2" descr="https://timgsa.baidu.com/timg?image&amp;quality=80&amp;size=b9999_10000&amp;sec=1531770870016&amp;di=61e1734461579d22b2c9ca08c24565a9&amp;imgtype=0&amp;src=http%3A%2F%2Fimgsrc.baidu.com%2Fimgad%2Fpic%2Fitem%2F0e2442a7d933c8953178ad7adb1373f0820200a8.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756" r="8032"/>
          <a:stretch>
            <a:fillRect/>
          </a:stretch>
        </p:blipFill>
        <p:spPr bwMode="auto">
          <a:xfrm>
            <a:off x="4066049" y="3949609"/>
            <a:ext cx="778735" cy="778735"/>
          </a:xfrm>
          <a:prstGeom prst="ellipse">
            <a:avLst/>
          </a:prstGeom>
          <a:noFill/>
          <a:ln w="12700">
            <a:solidFill>
              <a:schemeClr val="tx2">
                <a:lumMod val="75000"/>
              </a:schemeClr>
            </a:solidFill>
          </a:ln>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048047" y="1418400"/>
            <a:ext cx="800666" cy="800666"/>
          </a:xfrm>
          <a:prstGeom prst="ellipse">
            <a:avLst/>
          </a:prstGeom>
          <a:ln w="6350" cap="rnd">
            <a:solidFill>
              <a:schemeClr val="tx2">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https://timgsa.baidu.com/timg?image&amp;quality=80&amp;size=b9999_10000&amp;sec=1531771609267&amp;di=8aa4016db3e4505ee5a9f243bff35c3b&amp;imgtype=0&amp;src=http%3A%2F%2Fimage2.cnpp.cn%2Fupload%2Fimages%2F20150807%2F10521991693_500x333.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833" r="14567"/>
          <a:stretch>
            <a:fillRect/>
          </a:stretch>
        </p:blipFill>
        <p:spPr bwMode="auto">
          <a:xfrm>
            <a:off x="5762408" y="5007999"/>
            <a:ext cx="822646" cy="822646"/>
          </a:xfrm>
          <a:prstGeom prst="ellipse">
            <a:avLst/>
          </a:prstGeom>
          <a:noFill/>
          <a:ln w="12700">
            <a:solidFill>
              <a:schemeClr val="tx2">
                <a:lumMod val="75000"/>
              </a:schemeClr>
            </a:solidFill>
          </a:ln>
          <a:extLst>
            <a:ext uri="{909E8E84-426E-40DD-AFC4-6F175D3DCCD1}">
              <a14:hiddenFill xmlns:a14="http://schemas.microsoft.com/office/drawing/2010/main">
                <a:solidFill>
                  <a:srgbClr val="FFFFFF"/>
                </a:solidFill>
              </a14:hiddenFill>
            </a:ext>
          </a:extLst>
        </p:spPr>
      </p:pic>
      <p:pic>
        <p:nvPicPr>
          <p:cNvPr id="1032" name="Picture 8" descr="https://timgsa.baidu.com/timg?image&amp;quality=80&amp;size=b9999_10000&amp;sec=1531771707105&amp;di=7249f8da3cecd089eb0a4db030c1cdd1&amp;imgtype=0&amp;src=http%3A%2F%2Ftoefl.zhan.com%2Fuploadfile%2F2017%2F07%2F06%2F201_201707061620431Jh88.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3190" r="20144"/>
          <a:stretch>
            <a:fillRect/>
          </a:stretch>
        </p:blipFill>
        <p:spPr bwMode="auto">
          <a:xfrm>
            <a:off x="5724512" y="3614881"/>
            <a:ext cx="816137" cy="816137"/>
          </a:xfrm>
          <a:prstGeom prst="ellipse">
            <a:avLst/>
          </a:prstGeom>
          <a:noFill/>
          <a:ln w="12700">
            <a:solidFill>
              <a:srgbClr val="013F6D"/>
            </a:solidFill>
          </a:ln>
          <a:extLst>
            <a:ext uri="{909E8E84-426E-40DD-AFC4-6F175D3DCCD1}">
              <a14:hiddenFill xmlns:a14="http://schemas.microsoft.com/office/drawing/2010/main">
                <a:solidFill>
                  <a:srgbClr val="FFFFFF"/>
                </a:solidFill>
              </a14:hiddenFill>
            </a:ext>
          </a:extLst>
        </p:spPr>
      </p:pic>
      <p:pic>
        <p:nvPicPr>
          <p:cNvPr id="1036" name="Picture 12" descr="https://ss1.bdstatic.com/70cFvXSh_Q1YnxGkpoWK1HF6hhy/it/u=533096909,2677120610&amp;fm=11&amp;gp=0.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205" r="41651"/>
          <a:stretch>
            <a:fillRect/>
          </a:stretch>
        </p:blipFill>
        <p:spPr bwMode="auto">
          <a:xfrm>
            <a:off x="5724512" y="2234276"/>
            <a:ext cx="800666" cy="800666"/>
          </a:xfrm>
          <a:prstGeom prst="ellipse">
            <a:avLst/>
          </a:prstGeom>
          <a:noFill/>
          <a:ln w="12700">
            <a:solidFill>
              <a:srgbClr val="013F6D"/>
            </a:solidFill>
          </a:ln>
          <a:extLst>
            <a:ext uri="{909E8E84-426E-40DD-AFC4-6F175D3DCCD1}">
              <a14:hiddenFill xmlns:a14="http://schemas.microsoft.com/office/drawing/2010/main">
                <a:solidFill>
                  <a:srgbClr val="FFFFFF"/>
                </a:solidFill>
              </a14:hiddenFill>
            </a:ext>
          </a:extLst>
        </p:spPr>
      </p:pic>
      <p:pic>
        <p:nvPicPr>
          <p:cNvPr id="1038" name="Picture 14" descr="https://timgsa.baidu.com/timg?image&amp;quality=80&amp;size=b9999_10000&amp;sec=1531772083138&amp;di=e7a402a3a73b2147bd951de3a879da63&amp;imgtype=0&amp;src=http%3A%2F%2Fwww.soft6.com%2Ffile%2Fupload%2F201508%2F12%2F15464492233640.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7600" r="17600"/>
          <a:stretch>
            <a:fillRect/>
          </a:stretch>
        </p:blipFill>
        <p:spPr bwMode="auto">
          <a:xfrm>
            <a:off x="5724512" y="837023"/>
            <a:ext cx="750602" cy="750602"/>
          </a:xfrm>
          <a:prstGeom prst="ellipse">
            <a:avLst/>
          </a:prstGeom>
          <a:noFill/>
          <a:ln w="12700">
            <a:solidFill>
              <a:srgbClr val="013F6D"/>
            </a:solidFill>
          </a:ln>
          <a:extLst>
            <a:ext uri="{909E8E84-426E-40DD-AFC4-6F175D3DCCD1}">
              <a14:hiddenFill xmlns:a14="http://schemas.microsoft.com/office/drawing/2010/main">
                <a:solidFill>
                  <a:srgbClr val="FFFFFF"/>
                </a:solidFill>
              </a14:hiddenFill>
            </a:ext>
          </a:extLst>
        </p:spPr>
      </p:pic>
      <p:pic>
        <p:nvPicPr>
          <p:cNvPr id="1040" name="Picture 16" descr="https://ss1.bdstatic.com/70cFuXSh_Q1YnxGkpoWK1HF6hhy/it/u=2357499926,447911319&amp;fm=27&amp;gp=0.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12538" y="2103384"/>
            <a:ext cx="864619" cy="825672"/>
          </a:xfrm>
          <a:prstGeom prst="ellipse">
            <a:avLst/>
          </a:prstGeom>
          <a:noFill/>
          <a:ln w="12700">
            <a:solidFill>
              <a:srgbClr val="013F6D"/>
            </a:solidFill>
          </a:ln>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84088" y="3604081"/>
            <a:ext cx="876023" cy="855946"/>
          </a:xfrm>
          <a:prstGeom prst="ellipse">
            <a:avLst/>
          </a:prstGeom>
        </p:spPr>
      </p:pic>
      <p:pic>
        <p:nvPicPr>
          <p:cNvPr id="1042" name="Picture 18" descr="https://timgsa.baidu.com/timg?image&amp;quality=80&amp;size=b9999_10000&amp;sec=1531772492446&amp;di=62eb138294aa844a0019328e6f1c334d&amp;imgtype=0&amp;src=http%3A%2F%2F5b0988e595225.cdn.sohucs.com%2Fq_70%2Cc_zoom%2Cw_640%2Fimages%2F20180704%2Fa3f8870f76a644a89a4b6b2ea8ffbda6.jpe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2583" r="12583"/>
          <a:stretch>
            <a:fillRect/>
          </a:stretch>
        </p:blipFill>
        <p:spPr bwMode="auto">
          <a:xfrm>
            <a:off x="8017051" y="863102"/>
            <a:ext cx="798449" cy="798449"/>
          </a:xfrm>
          <a:prstGeom prst="ellipse">
            <a:avLst/>
          </a:prstGeom>
          <a:noFill/>
          <a:ln w="12700">
            <a:solidFill>
              <a:srgbClr val="013F6D"/>
            </a:solidFill>
          </a:ln>
          <a:extLst>
            <a:ext uri="{909E8E84-426E-40DD-AFC4-6F175D3DCCD1}">
              <a14:hiddenFill xmlns:a14="http://schemas.microsoft.com/office/drawing/2010/main">
                <a:solidFill>
                  <a:srgbClr val="FFFFFF"/>
                </a:solidFill>
              </a14:hiddenFill>
            </a:ext>
          </a:extLst>
        </p:spPr>
      </p:pic>
      <p:sp>
        <p:nvSpPr>
          <p:cNvPr id="9" name="箭头: 圆角右 8"/>
          <p:cNvSpPr/>
          <p:nvPr/>
        </p:nvSpPr>
        <p:spPr>
          <a:xfrm>
            <a:off x="3052574" y="1873090"/>
            <a:ext cx="900000" cy="460586"/>
          </a:xfrm>
          <a:prstGeom prst="ben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54" name="箭头: 圆角右 53"/>
          <p:cNvSpPr/>
          <p:nvPr/>
        </p:nvSpPr>
        <p:spPr>
          <a:xfrm flipV="1">
            <a:off x="3059117" y="3953030"/>
            <a:ext cx="900000" cy="496196"/>
          </a:xfrm>
          <a:prstGeom prst="ben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56" name="矩形 55"/>
          <p:cNvSpPr/>
          <p:nvPr/>
        </p:nvSpPr>
        <p:spPr>
          <a:xfrm>
            <a:off x="4010230" y="2450788"/>
            <a:ext cx="1011802"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社交上链</a:t>
            </a:r>
          </a:p>
        </p:txBody>
      </p:sp>
      <p:sp>
        <p:nvSpPr>
          <p:cNvPr id="57" name="矩形 56"/>
          <p:cNvSpPr/>
          <p:nvPr/>
        </p:nvSpPr>
        <p:spPr>
          <a:xfrm>
            <a:off x="3952574" y="4827050"/>
            <a:ext cx="888470"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传记上链</a:t>
            </a:r>
          </a:p>
        </p:txBody>
      </p:sp>
      <p:sp>
        <p:nvSpPr>
          <p:cNvPr id="58" name="矩形 57"/>
          <p:cNvSpPr/>
          <p:nvPr/>
        </p:nvSpPr>
        <p:spPr>
          <a:xfrm>
            <a:off x="5759160" y="4607252"/>
            <a:ext cx="1011802"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预约写手</a:t>
            </a:r>
          </a:p>
        </p:txBody>
      </p:sp>
      <p:sp>
        <p:nvSpPr>
          <p:cNvPr id="59" name="矩形 58"/>
          <p:cNvSpPr/>
          <p:nvPr/>
        </p:nvSpPr>
        <p:spPr>
          <a:xfrm>
            <a:off x="5792158" y="5876622"/>
            <a:ext cx="1011802"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独立完成</a:t>
            </a:r>
          </a:p>
        </p:txBody>
      </p:sp>
      <p:sp>
        <p:nvSpPr>
          <p:cNvPr id="60" name="矩形 59"/>
          <p:cNvSpPr/>
          <p:nvPr/>
        </p:nvSpPr>
        <p:spPr>
          <a:xfrm>
            <a:off x="5707213" y="3140360"/>
            <a:ext cx="1011802"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隐私模式</a:t>
            </a:r>
          </a:p>
        </p:txBody>
      </p:sp>
      <p:sp>
        <p:nvSpPr>
          <p:cNvPr id="61" name="矩形 60"/>
          <p:cNvSpPr/>
          <p:nvPr/>
        </p:nvSpPr>
        <p:spPr>
          <a:xfrm>
            <a:off x="5696088" y="1692112"/>
            <a:ext cx="1011802"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分享模式</a:t>
            </a:r>
          </a:p>
        </p:txBody>
      </p:sp>
      <p:sp>
        <p:nvSpPr>
          <p:cNvPr id="62" name="矩形 61"/>
          <p:cNvSpPr/>
          <p:nvPr/>
        </p:nvSpPr>
        <p:spPr>
          <a:xfrm>
            <a:off x="8935918" y="2437640"/>
            <a:ext cx="317181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记录人生轨迹，得到时间戳</a:t>
            </a:r>
            <a:r>
              <a:rPr kumimoji="0" lang="en-US" altLang="zh-CN"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&amp;</a:t>
            </a:r>
            <a:r>
              <a:rPr kumimoji="0" lang="zh-CN" altLang="en-US"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人生区块</a:t>
            </a:r>
          </a:p>
        </p:txBody>
      </p:sp>
      <p:sp>
        <p:nvSpPr>
          <p:cNvPr id="63" name="箭头: 下 62"/>
          <p:cNvSpPr/>
          <p:nvPr/>
        </p:nvSpPr>
        <p:spPr>
          <a:xfrm rot="15228939">
            <a:off x="5170333" y="3843361"/>
            <a:ext cx="186289" cy="704635"/>
          </a:xfrm>
          <a:prstGeom prst="down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64" name="箭头: 下 63"/>
          <p:cNvSpPr/>
          <p:nvPr/>
        </p:nvSpPr>
        <p:spPr>
          <a:xfrm rot="17620688">
            <a:off x="5152403" y="2100389"/>
            <a:ext cx="144739" cy="738727"/>
          </a:xfrm>
          <a:prstGeom prst="downArrow">
            <a:avLst>
              <a:gd name="adj1" fmla="val 53985"/>
              <a:gd name="adj2" fmla="val 50000"/>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11" name="标注: 下箭头 10"/>
          <p:cNvSpPr/>
          <p:nvPr/>
        </p:nvSpPr>
        <p:spPr>
          <a:xfrm>
            <a:off x="9101990" y="931596"/>
            <a:ext cx="1120956" cy="66146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阅读挖矿</a:t>
            </a:r>
          </a:p>
        </p:txBody>
      </p:sp>
      <p:sp>
        <p:nvSpPr>
          <p:cNvPr id="66" name="箭头: 圆角右 65"/>
          <p:cNvSpPr/>
          <p:nvPr/>
        </p:nvSpPr>
        <p:spPr>
          <a:xfrm flipV="1">
            <a:off x="4814573" y="5202754"/>
            <a:ext cx="836758" cy="347465"/>
          </a:xfrm>
          <a:prstGeom prst="ben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67" name="矩形 66"/>
          <p:cNvSpPr/>
          <p:nvPr/>
        </p:nvSpPr>
        <p:spPr>
          <a:xfrm>
            <a:off x="8618871" y="1734365"/>
            <a:ext cx="257405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读者投票、打赏、评论、转发</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solidFill>
                  <a:prstClr val="black"/>
                </a:solidFill>
                <a:latin typeface="微软雅黑" panose="020B0503020204020204" charset="-122"/>
                <a:ea typeface="微软雅黑" panose="020B0503020204020204" charset="-122"/>
              </a:rPr>
              <a:t>             </a:t>
            </a:r>
            <a:r>
              <a:rPr lang="zh-CN" altLang="en-US" sz="1200" dirty="0">
                <a:solidFill>
                  <a:prstClr val="black"/>
                </a:solidFill>
                <a:latin typeface="微软雅黑" panose="020B0503020204020204" charset="-122"/>
                <a:ea typeface="微软雅黑" panose="020B0503020204020204" charset="-122"/>
              </a:rPr>
              <a:t>判定真假秘密</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68" name="箭头: 下 67"/>
          <p:cNvSpPr/>
          <p:nvPr/>
        </p:nvSpPr>
        <p:spPr>
          <a:xfrm rot="16200000">
            <a:off x="7170030" y="2003442"/>
            <a:ext cx="207243" cy="1215150"/>
          </a:xfrm>
          <a:prstGeom prst="down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69" name="箭头: 下 68"/>
          <p:cNvSpPr/>
          <p:nvPr/>
        </p:nvSpPr>
        <p:spPr>
          <a:xfrm rot="16200000">
            <a:off x="7142461" y="608058"/>
            <a:ext cx="207243" cy="1215150"/>
          </a:xfrm>
          <a:prstGeom prst="down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70" name="矩形 69"/>
          <p:cNvSpPr/>
          <p:nvPr/>
        </p:nvSpPr>
        <p:spPr>
          <a:xfrm>
            <a:off x="6871282" y="774735"/>
            <a:ext cx="2250291" cy="1513941"/>
          </a:xfrm>
          <a:prstGeom prst="rect">
            <a:avLst/>
          </a:prstGeom>
        </p:spPr>
        <p:txBody>
          <a:bodyPr wrap="square">
            <a:spAutoFit/>
          </a:bodyPr>
          <a:lstStyle/>
          <a:p>
            <a:pPr marR="0" lvl="0" algn="l" defTabSz="914400" rtl="0" eaLnBrk="1" fontAlgn="auto" latinLnBrk="0" hangingPunct="1">
              <a:lnSpc>
                <a:spcPct val="200000"/>
              </a:lnSpc>
              <a:spcBef>
                <a:spcPts val="0"/>
              </a:spcBef>
              <a:spcAft>
                <a:spcPts val="0"/>
              </a:spcAft>
              <a:buClrTx/>
              <a:buSzTx/>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呐喊</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R="0" lvl="0" algn="l" defTabSz="914400" rtl="0" eaLnBrk="1" fontAlgn="auto" latinLnBrk="0" hangingPunct="1">
              <a:lnSpc>
                <a:spcPct val="200000"/>
              </a:lnSpc>
              <a:spcBef>
                <a:spcPts val="0"/>
              </a:spcBef>
              <a:spcAft>
                <a:spcPts val="0"/>
              </a:spcAft>
              <a:buClrTx/>
              <a:buSzTx/>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圈子</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R="0" lvl="0" algn="l" defTabSz="914400" rtl="0" eaLnBrk="1" fontAlgn="auto" latinLnBrk="0" hangingPunct="1">
              <a:lnSpc>
                <a:spcPct val="200000"/>
              </a:lnSpc>
              <a:spcBef>
                <a:spcPts val="0"/>
              </a:spcBef>
              <a:spcAft>
                <a:spcPts val="0"/>
              </a:spcAft>
              <a:buClrTx/>
              <a:buSzTx/>
              <a:defRPr/>
            </a:pPr>
            <a:endParaRPr kumimoji="0" lang="en-US" altLang="zh-CN"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R="0" lvl="0" algn="l" defTabSz="914400" rtl="0" eaLnBrk="1" fontAlgn="auto" latinLnBrk="0" hangingPunct="1">
              <a:lnSpc>
                <a:spcPct val="200000"/>
              </a:lnSpc>
              <a:spcBef>
                <a:spcPts val="0"/>
              </a:spcBef>
              <a:spcAft>
                <a:spcPts val="0"/>
              </a:spcAft>
              <a:buClrTx/>
              <a:buSzTx/>
              <a:defRPr/>
            </a:pPr>
            <a:endParaRPr kumimoji="0" lang="zh-CN" altLang="en-US"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72" name="箭头: 下 71"/>
          <p:cNvSpPr/>
          <p:nvPr/>
        </p:nvSpPr>
        <p:spPr>
          <a:xfrm>
            <a:off x="8366847" y="1748357"/>
            <a:ext cx="156000" cy="263007"/>
          </a:xfrm>
          <a:prstGeom prst="down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74" name="矩形 73"/>
          <p:cNvSpPr/>
          <p:nvPr/>
        </p:nvSpPr>
        <p:spPr>
          <a:xfrm>
            <a:off x="6882260" y="2257203"/>
            <a:ext cx="108725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秘密</a:t>
            </a:r>
          </a:p>
        </p:txBody>
      </p:sp>
      <p:sp>
        <p:nvSpPr>
          <p:cNvPr id="75" name="矩形 74"/>
          <p:cNvSpPr/>
          <p:nvPr/>
        </p:nvSpPr>
        <p:spPr>
          <a:xfrm>
            <a:off x="8179922" y="4607252"/>
            <a:ext cx="941652"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rPr>
              <a:t>ETH</a:t>
            </a:r>
            <a:endParaRPr kumimoji="0" lang="zh-CN" altLang="en-US" sz="1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endParaRPr>
          </a:p>
        </p:txBody>
      </p:sp>
      <p:sp>
        <p:nvSpPr>
          <p:cNvPr id="44" name="箭头: 圆角右 43"/>
          <p:cNvSpPr/>
          <p:nvPr/>
        </p:nvSpPr>
        <p:spPr>
          <a:xfrm>
            <a:off x="4790388" y="1106953"/>
            <a:ext cx="792895" cy="369332"/>
          </a:xfrm>
          <a:prstGeom prst="ben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51" name="标注: 下箭头 50"/>
          <p:cNvSpPr/>
          <p:nvPr/>
        </p:nvSpPr>
        <p:spPr>
          <a:xfrm>
            <a:off x="3026228" y="926163"/>
            <a:ext cx="1120956" cy="66146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分享挖矿</a:t>
            </a:r>
          </a:p>
        </p:txBody>
      </p:sp>
      <p:pic>
        <p:nvPicPr>
          <p:cNvPr id="53" name="Picture 10"/>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017051" y="3614881"/>
            <a:ext cx="845146" cy="845146"/>
          </a:xfrm>
          <a:prstGeom prst="ellipse">
            <a:avLst/>
          </a:prstGeom>
          <a:noFill/>
          <a:ln w="12700">
            <a:solidFill>
              <a:srgbClr val="013F6D"/>
            </a:solidFill>
          </a:ln>
          <a:extLst>
            <a:ext uri="{909E8E84-426E-40DD-AFC4-6F175D3DCCD1}">
              <a14:hiddenFill xmlns:a14="http://schemas.microsoft.com/office/drawing/2010/main">
                <a:solidFill>
                  <a:srgbClr val="FFFFFF"/>
                </a:solidFill>
              </a14:hiddenFill>
            </a:ext>
          </a:extLst>
        </p:spPr>
      </p:pic>
      <p:sp>
        <p:nvSpPr>
          <p:cNvPr id="76" name="箭头: 下 75"/>
          <p:cNvSpPr/>
          <p:nvPr/>
        </p:nvSpPr>
        <p:spPr>
          <a:xfrm rot="16200000">
            <a:off x="7170031" y="3518057"/>
            <a:ext cx="207243" cy="1215150"/>
          </a:xfrm>
          <a:prstGeom prst="down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81" name="箭头: 圆角右 80"/>
          <p:cNvSpPr/>
          <p:nvPr/>
        </p:nvSpPr>
        <p:spPr>
          <a:xfrm rot="16200000" flipV="1">
            <a:off x="7133848" y="4610625"/>
            <a:ext cx="407694" cy="1315897"/>
          </a:xfrm>
          <a:prstGeom prst="ben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83" name="标注: 上箭头 82"/>
          <p:cNvSpPr/>
          <p:nvPr/>
        </p:nvSpPr>
        <p:spPr>
          <a:xfrm>
            <a:off x="3026228" y="4924906"/>
            <a:ext cx="1120956" cy="621115"/>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写作挖矿</a:t>
            </a:r>
          </a:p>
        </p:txBody>
      </p:sp>
      <p:sp>
        <p:nvSpPr>
          <p:cNvPr id="85" name="矩形 84"/>
          <p:cNvSpPr/>
          <p:nvPr/>
        </p:nvSpPr>
        <p:spPr>
          <a:xfrm>
            <a:off x="2704564" y="3604777"/>
            <a:ext cx="1552412"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购买糖果（</a:t>
            </a:r>
            <a:r>
              <a:rPr kumimoji="0" lang="en-US" altLang="zh-CN"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token</a:t>
            </a:r>
            <a:r>
              <a:rPr kumimoji="0" lang="zh-CN" altLang="en-US"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p>
        </p:txBody>
      </p:sp>
      <p:sp>
        <p:nvSpPr>
          <p:cNvPr id="86" name="箭头: 下 85"/>
          <p:cNvSpPr/>
          <p:nvPr/>
        </p:nvSpPr>
        <p:spPr>
          <a:xfrm rot="16200000" flipH="1">
            <a:off x="2059023" y="2736290"/>
            <a:ext cx="203363" cy="800667"/>
          </a:xfrm>
          <a:prstGeom prst="down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87" name="矩形 86"/>
          <p:cNvSpPr/>
          <p:nvPr/>
        </p:nvSpPr>
        <p:spPr>
          <a:xfrm>
            <a:off x="1749748" y="2686428"/>
            <a:ext cx="2317614" cy="775277"/>
          </a:xfrm>
          <a:prstGeom prst="rect">
            <a:avLst/>
          </a:prstGeom>
        </p:spPr>
        <p:txBody>
          <a:bodyPr wrap="square">
            <a:spAutoFit/>
          </a:bodyPr>
          <a:lstStyle/>
          <a:p>
            <a:pPr marL="228600" marR="0" lvl="0" indent="-228600" algn="l" defTabSz="914400" rtl="0" eaLnBrk="1" fontAlgn="auto" latinLnBrk="0" hangingPunct="1">
              <a:lnSpc>
                <a:spcPct val="200000"/>
              </a:lnSpc>
              <a:spcBef>
                <a:spcPts val="0"/>
              </a:spcBef>
              <a:spcAft>
                <a:spcPts val="0"/>
              </a:spcAft>
              <a:buClrTx/>
              <a:buSzTx/>
              <a:buFont typeface="+mj-ea"/>
              <a:buAutoNum type="circleNumDbPlain"/>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分红</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28600" marR="0" lvl="0" indent="-228600" algn="l" defTabSz="914400" rtl="0" eaLnBrk="1" fontAlgn="auto" latinLnBrk="0" hangingPunct="1">
              <a:lnSpc>
                <a:spcPct val="200000"/>
              </a:lnSpc>
              <a:spcBef>
                <a:spcPts val="0"/>
              </a:spcBef>
              <a:spcAft>
                <a:spcPts val="0"/>
              </a:spcAft>
              <a:buClrTx/>
              <a:buSzTx/>
              <a:buFont typeface="+mj-ea"/>
              <a:buAutoNum type="circleNumDbPlain"/>
              <a:defRPr/>
            </a:pPr>
            <a:r>
              <a:rPr lang="zh-CN" altLang="en-US" sz="1200" dirty="0">
                <a:solidFill>
                  <a:prstClr val="black"/>
                </a:solidFill>
                <a:latin typeface="微软雅黑" panose="020B0503020204020204" charset="-122"/>
                <a:ea typeface="微软雅黑" panose="020B0503020204020204" charset="-122"/>
              </a:rPr>
              <a:t>治理</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88" name="标注: 上箭头 87"/>
          <p:cNvSpPr/>
          <p:nvPr/>
        </p:nvSpPr>
        <p:spPr>
          <a:xfrm>
            <a:off x="8795432" y="4840567"/>
            <a:ext cx="1427514" cy="621115"/>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跨链交易</a:t>
            </a:r>
          </a:p>
        </p:txBody>
      </p:sp>
      <p:sp>
        <p:nvSpPr>
          <p:cNvPr id="89" name="标注: 下箭头 88"/>
          <p:cNvSpPr/>
          <p:nvPr/>
        </p:nvSpPr>
        <p:spPr>
          <a:xfrm>
            <a:off x="1469249" y="1998012"/>
            <a:ext cx="1292643" cy="66146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rgbClr val="FF0000"/>
                </a:solidFill>
                <a:latin typeface="Arial" panose="020B0604020202020204"/>
                <a:ea typeface="黑体" panose="02010609060101010101" pitchFamily="49" charset="-122"/>
              </a:rPr>
              <a:t>交易挖矿</a:t>
            </a:r>
            <a:endParaRPr kumimoji="0" lang="zh-CN" altLang="en-US" sz="1800" b="1"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endParaRPr>
          </a:p>
        </p:txBody>
      </p:sp>
      <p:sp>
        <p:nvSpPr>
          <p:cNvPr id="90" name="标注: 上箭头 89"/>
          <p:cNvSpPr/>
          <p:nvPr/>
        </p:nvSpPr>
        <p:spPr>
          <a:xfrm>
            <a:off x="1469249" y="3785286"/>
            <a:ext cx="1325398" cy="621115"/>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HASH</a:t>
            </a:r>
            <a:r>
              <a:rPr kumimoji="0" lang="zh-CN" altLang="en-US" sz="1800" b="1"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锁定</a:t>
            </a:r>
          </a:p>
        </p:txBody>
      </p:sp>
      <p:sp>
        <p:nvSpPr>
          <p:cNvPr id="7" name="椭圆 6"/>
          <p:cNvSpPr/>
          <p:nvPr/>
        </p:nvSpPr>
        <p:spPr>
          <a:xfrm>
            <a:off x="778061" y="2712489"/>
            <a:ext cx="824473" cy="82392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pic>
        <p:nvPicPr>
          <p:cNvPr id="13" name="图片 1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6290" y="2785927"/>
            <a:ext cx="708014" cy="641317"/>
          </a:xfrm>
          <a:prstGeom prst="rect">
            <a:avLst/>
          </a:prstGeom>
        </p:spPr>
      </p:pic>
      <p:sp>
        <p:nvSpPr>
          <p:cNvPr id="91" name="椭圆 90"/>
          <p:cNvSpPr/>
          <p:nvPr/>
        </p:nvSpPr>
        <p:spPr>
          <a:xfrm>
            <a:off x="2699914" y="2677005"/>
            <a:ext cx="824473" cy="823924"/>
          </a:xfrm>
          <a:prstGeom prst="ellipse">
            <a:avLst/>
          </a:prstGeom>
          <a:solidFill>
            <a:srgbClr val="7E6C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pic>
        <p:nvPicPr>
          <p:cNvPr id="19" name="图片 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801154" y="2850880"/>
            <a:ext cx="591417" cy="458544"/>
          </a:xfrm>
          <a:prstGeom prst="rect">
            <a:avLst/>
          </a:prstGeom>
        </p:spPr>
      </p:pic>
      <p:sp>
        <p:nvSpPr>
          <p:cNvPr id="92" name="箭头: 下 91"/>
          <p:cNvSpPr/>
          <p:nvPr/>
        </p:nvSpPr>
        <p:spPr>
          <a:xfrm>
            <a:off x="8326600" y="3037817"/>
            <a:ext cx="236494" cy="423888"/>
          </a:xfrm>
          <a:prstGeom prst="downArrow">
            <a:avLst>
              <a:gd name="adj1" fmla="val 29312"/>
              <a:gd name="adj2" fmla="val 50000"/>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21" name="箭头: 左右 20"/>
          <p:cNvSpPr/>
          <p:nvPr/>
        </p:nvSpPr>
        <p:spPr>
          <a:xfrm>
            <a:off x="9006483" y="4060012"/>
            <a:ext cx="1146535" cy="166700"/>
          </a:xfrm>
          <a:prstGeom prst="leftRightArrow">
            <a:avLst/>
          </a:prstGeom>
          <a:solidFill>
            <a:srgbClr val="9CB7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93" name="矩形 92"/>
          <p:cNvSpPr/>
          <p:nvPr/>
        </p:nvSpPr>
        <p:spPr>
          <a:xfrm>
            <a:off x="9156567" y="3757169"/>
            <a:ext cx="1011802"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prstClr val="black"/>
                </a:solidFill>
                <a:latin typeface="微软雅黑" panose="020B0503020204020204" charset="-122"/>
                <a:ea typeface="微软雅黑" panose="020B0503020204020204" charset="-122"/>
              </a:rPr>
              <a:t>内容管理</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6" name="矩形 95"/>
          <p:cNvSpPr/>
          <p:nvPr/>
        </p:nvSpPr>
        <p:spPr>
          <a:xfrm>
            <a:off x="10372476" y="4569167"/>
            <a:ext cx="941652"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prstClr val="black"/>
                </a:solidFill>
                <a:effectLst>
                  <a:outerShdw blurRad="38100" dist="38100" dir="2700000" algn="tl">
                    <a:srgbClr val="000000">
                      <a:alpha val="43137"/>
                    </a:srgbClr>
                  </a:outerShdw>
                </a:effectLst>
                <a:latin typeface="微软雅黑" panose="020B0503020204020204" charset="-122"/>
                <a:ea typeface="微软雅黑" panose="020B0503020204020204" charset="-122"/>
              </a:rPr>
              <a:t>DCORE</a:t>
            </a:r>
            <a:endParaRPr kumimoji="0" lang="zh-CN" altLang="en-US" sz="1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endParaRPr>
          </a:p>
        </p:txBody>
      </p:sp>
      <p:sp>
        <p:nvSpPr>
          <p:cNvPr id="97" name="矩形 96"/>
          <p:cNvSpPr/>
          <p:nvPr/>
        </p:nvSpPr>
        <p:spPr>
          <a:xfrm>
            <a:off x="6707890" y="5007999"/>
            <a:ext cx="119759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String</a:t>
            </a:r>
            <a:r>
              <a:rPr kumimoji="0" lang="zh-CN" altLang="en-US"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字符串</a:t>
            </a:r>
          </a:p>
        </p:txBody>
      </p:sp>
      <p:sp>
        <p:nvSpPr>
          <p:cNvPr id="71" name="矩形 70"/>
          <p:cNvSpPr/>
          <p:nvPr/>
        </p:nvSpPr>
        <p:spPr>
          <a:xfrm>
            <a:off x="9165124" y="4260532"/>
            <a:ext cx="1011802"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prstClr val="black"/>
                </a:solidFill>
                <a:latin typeface="微软雅黑" panose="020B0503020204020204" charset="-122"/>
                <a:ea typeface="微软雅黑" panose="020B0503020204020204" charset="-122"/>
              </a:rPr>
              <a:t>资产管理</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55" name="矩形 54"/>
          <p:cNvSpPr/>
          <p:nvPr/>
        </p:nvSpPr>
        <p:spPr>
          <a:xfrm>
            <a:off x="6919399" y="3752709"/>
            <a:ext cx="108725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prstClr val="black"/>
                </a:solidFill>
                <a:latin typeface="微软雅黑" panose="020B0503020204020204" charset="-122"/>
                <a:ea typeface="微软雅黑" panose="020B0503020204020204" charset="-122"/>
              </a:rPr>
              <a:t>足迹</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65" name="矩形 64"/>
          <p:cNvSpPr/>
          <p:nvPr/>
        </p:nvSpPr>
        <p:spPr>
          <a:xfrm>
            <a:off x="175787" y="808060"/>
            <a:ext cx="134684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B.</a:t>
            </a:r>
            <a:r>
              <a:rPr kumimoji="0" lang="zh-CN" altLang="en-US"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社区</a:t>
            </a:r>
            <a:r>
              <a:rPr lang="zh-CN" altLang="en-US" b="1" dirty="0">
                <a:solidFill>
                  <a:prstClr val="black"/>
                </a:solidFill>
                <a:latin typeface="微软雅黑" panose="020B0503020204020204" charset="-122"/>
                <a:ea typeface="微软雅黑" panose="020B0503020204020204" charset="-122"/>
              </a:rPr>
              <a:t>治理</a:t>
            </a:r>
            <a:endParaRPr kumimoji="0" lang="en-US" altLang="zh-CN"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5787" y="808060"/>
            <a:ext cx="134684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solidFill>
                  <a:prstClr val="black"/>
                </a:solidFill>
                <a:latin typeface="微软雅黑" panose="020B0503020204020204" charset="-122"/>
                <a:ea typeface="微软雅黑" panose="020B0503020204020204" charset="-122"/>
              </a:rPr>
              <a:t>C</a:t>
            </a:r>
            <a:r>
              <a:rPr kumimoji="0" lang="en-US" altLang="zh-CN"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r>
              <a:rPr lang="zh-CN" altLang="en-US" b="1" dirty="0">
                <a:solidFill>
                  <a:prstClr val="black"/>
                </a:solidFill>
                <a:latin typeface="微软雅黑" panose="020B0503020204020204" charset="-122"/>
                <a:ea typeface="微软雅黑" panose="020B0503020204020204" charset="-122"/>
              </a:rPr>
              <a:t>技术手段</a:t>
            </a:r>
            <a:endParaRPr kumimoji="0" lang="en-US" altLang="zh-CN"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 name="文本框 2">
            <a:extLst>
              <a:ext uri="{FF2B5EF4-FFF2-40B4-BE49-F238E27FC236}">
                <a16:creationId xmlns:a16="http://schemas.microsoft.com/office/drawing/2014/main" id="{A717DDB8-597C-D740-B56D-04B564195477}"/>
              </a:ext>
            </a:extLst>
          </p:cNvPr>
          <p:cNvSpPr txBox="1"/>
          <p:nvPr/>
        </p:nvSpPr>
        <p:spPr>
          <a:xfrm>
            <a:off x="308465" y="2656245"/>
            <a:ext cx="10972800" cy="584775"/>
          </a:xfrm>
          <a:prstGeom prst="rect">
            <a:avLst/>
          </a:prstGeom>
          <a:noFill/>
        </p:spPr>
        <p:txBody>
          <a:bodyPr wrap="square" rtlCol="0">
            <a:spAutoFit/>
          </a:bodyPr>
          <a:lstStyle/>
          <a:p>
            <a:pPr algn="ctr"/>
            <a:r>
              <a:rPr kumimoji="1" lang="zh-CN" altLang="en-US" sz="3200" dirty="0"/>
              <a:t>前端：</a:t>
            </a:r>
            <a:r>
              <a:rPr kumimoji="1" lang="en-US" altLang="zh-CN" sz="3200" dirty="0"/>
              <a:t>Ant</a:t>
            </a:r>
            <a:r>
              <a:rPr kumimoji="1" lang="zh-CN" altLang="en-US" sz="3200" dirty="0"/>
              <a:t> </a:t>
            </a:r>
            <a:r>
              <a:rPr kumimoji="1" lang="en-US" altLang="zh-CN" sz="3200" dirty="0" err="1"/>
              <a:t>Design+React</a:t>
            </a:r>
            <a:endParaRPr kumimoji="1" lang="zh-CN" altLang="en-US" sz="3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137" y="685801"/>
            <a:ext cx="12205137" cy="5604640"/>
          </a:xfrm>
          <a:prstGeom prst="rect">
            <a:avLst/>
          </a:prstGeom>
          <a:solidFill>
            <a:schemeClr val="accent1">
              <a:alpha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6" name="椭圆 25"/>
          <p:cNvSpPr/>
          <p:nvPr/>
        </p:nvSpPr>
        <p:spPr>
          <a:xfrm>
            <a:off x="3312795" y="2059303"/>
            <a:ext cx="2186940" cy="2186940"/>
          </a:xfrm>
          <a:prstGeom prst="ellipse">
            <a:avLst/>
          </a:prstGeom>
          <a:solidFill>
            <a:srgbClr val="04B6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solidFill>
                  <a:schemeClr val="bg1"/>
                </a:solidFill>
                <a:latin typeface="微软雅黑" panose="020B0503020204020204" charset="-122"/>
                <a:ea typeface="微软雅黑" panose="020B0503020204020204" charset="-122"/>
                <a:cs typeface="Times New Roman" panose="02020603050405020304" charset="0"/>
              </a:rPr>
              <a:t>04</a:t>
            </a:r>
          </a:p>
        </p:txBody>
      </p:sp>
      <p:sp>
        <p:nvSpPr>
          <p:cNvPr id="27" name="文本框 26"/>
          <p:cNvSpPr txBox="1"/>
          <p:nvPr/>
        </p:nvSpPr>
        <p:spPr>
          <a:xfrm>
            <a:off x="5973445" y="2426420"/>
            <a:ext cx="4388485" cy="1452705"/>
          </a:xfrm>
          <a:prstGeom prst="rect">
            <a:avLst/>
          </a:prstGeom>
          <a:noFill/>
        </p:spPr>
        <p:txBody>
          <a:bodyPr wrap="square" rtlCol="0">
            <a:spAutoFit/>
          </a:bodyPr>
          <a:lstStyle/>
          <a:p>
            <a:pPr>
              <a:lnSpc>
                <a:spcPct val="130000"/>
              </a:lnSpc>
            </a:pPr>
            <a:r>
              <a:rPr lang="zh-CN" altLang="en-US" sz="4400" b="1" dirty="0">
                <a:latin typeface="微软雅黑" panose="020B0503020204020204" charset="-122"/>
                <a:ea typeface="微软雅黑" panose="020B0503020204020204" charset="-122"/>
                <a:cs typeface="微软雅黑" panose="020B0503020204020204" charset="-122"/>
              </a:rPr>
              <a:t>项目演示</a:t>
            </a:r>
            <a:endParaRPr lang="en-US" altLang="zh-CN" sz="4400" b="1"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400" b="1" dirty="0">
                <a:solidFill>
                  <a:schemeClr val="bg2">
                    <a:lumMod val="50000"/>
                  </a:schemeClr>
                </a:solidFill>
                <a:latin typeface="微软雅黑" panose="020B0503020204020204" charset="-122"/>
                <a:ea typeface="微软雅黑" panose="020B0503020204020204" charset="-122"/>
                <a:cs typeface="微软雅黑" panose="020B0503020204020204" charset="-122"/>
              </a:rPr>
              <a:t>Project Presentation</a:t>
            </a:r>
            <a:endParaRPr lang="zh-CN" altLang="en-US" sz="2400" b="1" dirty="0">
              <a:solidFill>
                <a:schemeClr val="bg2">
                  <a:lumMod val="50000"/>
                </a:schemeClr>
              </a:solidFill>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文本框 139"/>
          <p:cNvSpPr txBox="1"/>
          <p:nvPr/>
        </p:nvSpPr>
        <p:spPr>
          <a:xfrm>
            <a:off x="395939" y="127591"/>
            <a:ext cx="15338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产品展示</a:t>
            </a:r>
            <a:endParaRPr kumimoji="0" lang="en-US" altLang="zh-CN" sz="24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8667" y="733487"/>
            <a:ext cx="2692202" cy="5629149"/>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0020" y="1508758"/>
            <a:ext cx="2309495" cy="4078605"/>
          </a:xfrm>
          <a:prstGeom prst="rect">
            <a:avLst/>
          </a:prstGeom>
        </p:spPr>
      </p:pic>
      <p:sp>
        <p:nvSpPr>
          <p:cNvPr id="5" name="矩形 4"/>
          <p:cNvSpPr/>
          <p:nvPr/>
        </p:nvSpPr>
        <p:spPr>
          <a:xfrm>
            <a:off x="175787" y="808060"/>
            <a:ext cx="134684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solidFill>
                  <a:prstClr val="black"/>
                </a:solidFill>
                <a:latin typeface="微软雅黑" panose="020B0503020204020204" charset="-122"/>
                <a:ea typeface="微软雅黑" panose="020B0503020204020204" charset="-122"/>
              </a:rPr>
              <a:t>引导</a:t>
            </a:r>
            <a:r>
              <a:rPr kumimoji="0" lang="zh-CN" altLang="en-US"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页面</a:t>
            </a:r>
            <a:endParaRPr kumimoji="0" lang="en-US" altLang="zh-CN"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615" y="676151"/>
            <a:ext cx="3233073" cy="5618324"/>
          </a:xfrm>
          <a:prstGeom prst="rect">
            <a:avLst/>
          </a:prstGeom>
        </p:spPr>
      </p:pic>
      <p:sp>
        <p:nvSpPr>
          <p:cNvPr id="7" name="文本框 6"/>
          <p:cNvSpPr txBox="1"/>
          <p:nvPr/>
        </p:nvSpPr>
        <p:spPr>
          <a:xfrm>
            <a:off x="5314506" y="2361833"/>
            <a:ext cx="11592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Soulmate</a:t>
            </a: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2" name="文本框 11"/>
          <p:cNvSpPr txBox="1"/>
          <p:nvPr/>
        </p:nvSpPr>
        <p:spPr>
          <a:xfrm>
            <a:off x="662894" y="132455"/>
            <a:ext cx="14398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产品展示</a:t>
            </a:r>
            <a:endParaRPr kumimoji="0" lang="en-US" altLang="zh-CN" sz="24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6" name="矩形 5"/>
          <p:cNvSpPr/>
          <p:nvPr/>
        </p:nvSpPr>
        <p:spPr>
          <a:xfrm>
            <a:off x="233679" y="808060"/>
            <a:ext cx="128895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实名制</a:t>
            </a:r>
            <a:endParaRPr kumimoji="0" lang="en-US" altLang="zh-CN"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注册页面</a:t>
            </a:r>
            <a:endParaRPr kumimoji="0" lang="en-US" altLang="zh-CN"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 name="流程图: 可选过程 8"/>
          <p:cNvSpPr/>
          <p:nvPr/>
        </p:nvSpPr>
        <p:spPr>
          <a:xfrm>
            <a:off x="5278505" y="4350670"/>
            <a:ext cx="1159292" cy="18983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姓名：</a:t>
            </a:r>
            <a:r>
              <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a:t>
            </a:r>
          </a:p>
        </p:txBody>
      </p:sp>
      <p:sp>
        <p:nvSpPr>
          <p:cNvPr id="10" name="流程图: 可选过程 9"/>
          <p:cNvSpPr/>
          <p:nvPr/>
        </p:nvSpPr>
        <p:spPr>
          <a:xfrm>
            <a:off x="5278505" y="4712638"/>
            <a:ext cx="1159292" cy="18983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1600" dirty="0">
                <a:solidFill>
                  <a:prstClr val="black"/>
                </a:solidFill>
                <a:latin typeface="Arial" panose="020B0604020202020204"/>
                <a:ea typeface="黑体" panose="02010609060101010101" pitchFamily="49" charset="-122"/>
              </a:rPr>
              <a:t>学校</a:t>
            </a:r>
            <a:r>
              <a:rPr kumimoji="0" lang="zh-CN" altLang="en-US" sz="1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a:t>
            </a:r>
          </a:p>
        </p:txBody>
      </p:sp>
      <p:pic>
        <p:nvPicPr>
          <p:cNvPr id="8" name="图片 7">
            <a:extLst>
              <a:ext uri="{FF2B5EF4-FFF2-40B4-BE49-F238E27FC236}">
                <a16:creationId xmlns:a16="http://schemas.microsoft.com/office/drawing/2014/main" id="{FC478BDE-98A9-46CB-B2C5-4B2E18E8C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6989" y="2361833"/>
            <a:ext cx="1683055" cy="16645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25" name="Picture 1" descr="D:\QQ文件\1354034014\Image\Group\Image2\Y]}EM]L6CC]R7_ZN}Z}H{M6.png">
            <a:extLst>
              <a:ext uri="{FF2B5EF4-FFF2-40B4-BE49-F238E27FC236}">
                <a16:creationId xmlns:a16="http://schemas.microsoft.com/office/drawing/2014/main" id="{4DFD91FE-1E54-4C91-9696-AC41C18040F2}"/>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88029" y="3688513"/>
            <a:ext cx="4191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EF60A669-61E4-445D-B9B4-14A07B57EF5F}"/>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969904" y="3707736"/>
            <a:ext cx="419100" cy="4191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文本框 139"/>
          <p:cNvSpPr txBox="1"/>
          <p:nvPr/>
        </p:nvSpPr>
        <p:spPr>
          <a:xfrm>
            <a:off x="467832" y="159488"/>
            <a:ext cx="143007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产品展示</a:t>
            </a:r>
            <a:endParaRPr kumimoji="0" lang="en-US" altLang="zh-CN" sz="24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3576" y="684784"/>
            <a:ext cx="2692202" cy="5629149"/>
          </a:xfrm>
          <a:prstGeom prst="rect">
            <a:avLst/>
          </a:prstGeom>
        </p:spPr>
      </p:pic>
      <p:pic>
        <p:nvPicPr>
          <p:cNvPr id="2" name="图片 1"/>
          <p:cNvPicPr>
            <a:picLocks noChangeAspect="1"/>
          </p:cNvPicPr>
          <p:nvPr/>
        </p:nvPicPr>
        <p:blipFill>
          <a:blip r:embed="rId3"/>
          <a:stretch>
            <a:fillRect/>
          </a:stretch>
        </p:blipFill>
        <p:spPr>
          <a:xfrm>
            <a:off x="4779336" y="1499191"/>
            <a:ext cx="2280683" cy="4008474"/>
          </a:xfrm>
          <a:prstGeom prst="rect">
            <a:avLst/>
          </a:prstGeom>
        </p:spPr>
      </p:pic>
      <p:sp>
        <p:nvSpPr>
          <p:cNvPr id="5" name="矩形 4"/>
          <p:cNvSpPr/>
          <p:nvPr/>
        </p:nvSpPr>
        <p:spPr>
          <a:xfrm>
            <a:off x="175787" y="808060"/>
            <a:ext cx="134684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赠送萌宠</a:t>
            </a:r>
            <a:endParaRPr kumimoji="0" lang="en-US" altLang="zh-CN"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文本框 139"/>
          <p:cNvSpPr txBox="1"/>
          <p:nvPr/>
        </p:nvSpPr>
        <p:spPr>
          <a:xfrm>
            <a:off x="662894" y="132455"/>
            <a:ext cx="14398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产品展示</a:t>
            </a:r>
            <a:endParaRPr kumimoji="0" lang="en-US" altLang="zh-CN" sz="24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5267" y="667760"/>
            <a:ext cx="2692202" cy="5629149"/>
          </a:xfrm>
          <a:prstGeom prst="rect">
            <a:avLst/>
          </a:prstGeom>
        </p:spPr>
      </p:pic>
      <p:pic>
        <p:nvPicPr>
          <p:cNvPr id="2" name="图片 1"/>
          <p:cNvPicPr>
            <a:picLocks noChangeAspect="1"/>
          </p:cNvPicPr>
          <p:nvPr/>
        </p:nvPicPr>
        <p:blipFill>
          <a:blip r:embed="rId3"/>
          <a:stretch>
            <a:fillRect/>
          </a:stretch>
        </p:blipFill>
        <p:spPr>
          <a:xfrm>
            <a:off x="4660413" y="1452956"/>
            <a:ext cx="2281909" cy="4038761"/>
          </a:xfrm>
          <a:prstGeom prst="rect">
            <a:avLst/>
          </a:prstGeom>
        </p:spPr>
      </p:pic>
      <p:sp>
        <p:nvSpPr>
          <p:cNvPr id="5" name="矩形 4"/>
          <p:cNvSpPr/>
          <p:nvPr/>
        </p:nvSpPr>
        <p:spPr>
          <a:xfrm>
            <a:off x="175787" y="808060"/>
            <a:ext cx="134684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赠送糖果</a:t>
            </a:r>
            <a:endParaRPr kumimoji="0" lang="en-US" altLang="zh-CN"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5787" y="808060"/>
            <a:ext cx="134684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solidFill>
                  <a:prstClr val="black"/>
                </a:solidFill>
                <a:latin typeface="微软雅黑" panose="020B0503020204020204" charset="-122"/>
                <a:ea typeface="微软雅黑" panose="020B0503020204020204" charset="-122"/>
              </a:rPr>
              <a:t>选则性别</a:t>
            </a:r>
            <a:endParaRPr lang="en-US" altLang="zh-CN" b="1" dirty="0">
              <a:solidFill>
                <a:prstClr val="black"/>
              </a:solidFill>
              <a:latin typeface="微软雅黑" panose="020B0503020204020204" charset="-122"/>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solidFill>
                  <a:prstClr val="black"/>
                </a:solidFill>
                <a:latin typeface="微软雅黑" panose="020B0503020204020204" charset="-122"/>
                <a:ea typeface="微软雅黑" panose="020B0503020204020204" charset="-122"/>
              </a:rPr>
              <a:t>地区页面</a:t>
            </a:r>
            <a:endParaRPr kumimoji="0" lang="en-US" altLang="zh-CN"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 name="文本框 2"/>
          <p:cNvSpPr txBox="1"/>
          <p:nvPr/>
        </p:nvSpPr>
        <p:spPr>
          <a:xfrm>
            <a:off x="662894" y="132455"/>
            <a:ext cx="14398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产品展示</a:t>
            </a:r>
            <a:endParaRPr kumimoji="0" lang="en-US" altLang="zh-CN" sz="24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pic>
        <p:nvPicPr>
          <p:cNvPr id="4" name="图片 3">
            <a:extLst>
              <a:ext uri="{FF2B5EF4-FFF2-40B4-BE49-F238E27FC236}">
                <a16:creationId xmlns:a16="http://schemas.microsoft.com/office/drawing/2014/main" id="{9B8BEBDB-1B16-4935-B898-23F7B47D0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8340" y="619838"/>
            <a:ext cx="3233073" cy="5618324"/>
          </a:xfrm>
          <a:prstGeom prst="rect">
            <a:avLst/>
          </a:prstGeom>
        </p:spPr>
      </p:pic>
      <p:sp>
        <p:nvSpPr>
          <p:cNvPr id="5" name="文本框 4">
            <a:extLst>
              <a:ext uri="{FF2B5EF4-FFF2-40B4-BE49-F238E27FC236}">
                <a16:creationId xmlns:a16="http://schemas.microsoft.com/office/drawing/2014/main" id="{D6CC0F8F-5209-41E9-86AA-7F58866FD5F4}"/>
              </a:ext>
            </a:extLst>
          </p:cNvPr>
          <p:cNvSpPr txBox="1"/>
          <p:nvPr/>
        </p:nvSpPr>
        <p:spPr>
          <a:xfrm>
            <a:off x="5456903" y="4097778"/>
            <a:ext cx="99797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solidFill>
                  <a:schemeClr val="tx1"/>
                </a:solidFill>
              </a:rPr>
              <a:t>性别：</a:t>
            </a:r>
          </a:p>
        </p:txBody>
      </p:sp>
      <p:pic>
        <p:nvPicPr>
          <p:cNvPr id="7" name="图片 6">
            <a:extLst>
              <a:ext uri="{FF2B5EF4-FFF2-40B4-BE49-F238E27FC236}">
                <a16:creationId xmlns:a16="http://schemas.microsoft.com/office/drawing/2014/main" id="{9C8B440B-0289-4ED6-99DC-B82093C1800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14130" r="-7001" b="14129"/>
          <a:stretch/>
        </p:blipFill>
        <p:spPr>
          <a:xfrm>
            <a:off x="6454878" y="4097778"/>
            <a:ext cx="1078374" cy="369332"/>
          </a:xfrm>
          <a:prstGeom prst="rect">
            <a:avLst/>
          </a:prstGeom>
        </p:spPr>
      </p:pic>
      <p:sp>
        <p:nvSpPr>
          <p:cNvPr id="8" name="文本框 7">
            <a:extLst>
              <a:ext uri="{FF2B5EF4-FFF2-40B4-BE49-F238E27FC236}">
                <a16:creationId xmlns:a16="http://schemas.microsoft.com/office/drawing/2014/main" id="{6ACD534A-8CB3-4848-ADFD-68367C4E170A}"/>
              </a:ext>
            </a:extLst>
          </p:cNvPr>
          <p:cNvSpPr txBox="1"/>
          <p:nvPr/>
        </p:nvSpPr>
        <p:spPr>
          <a:xfrm>
            <a:off x="5525729" y="4632111"/>
            <a:ext cx="2007523" cy="369332"/>
          </a:xfrm>
          <a:prstGeom prst="rect">
            <a:avLst/>
          </a:prstGeom>
          <a:solidFill>
            <a:srgbClr val="FFFFFF"/>
          </a:solidFill>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dirty="0"/>
              <a:t>地区：</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615" y="676151"/>
            <a:ext cx="3233073" cy="5618324"/>
          </a:xfrm>
          <a:prstGeom prst="rect">
            <a:avLst/>
          </a:prstGeom>
        </p:spPr>
      </p:pic>
      <p:sp>
        <p:nvSpPr>
          <p:cNvPr id="3" name="矩形 2"/>
          <p:cNvSpPr/>
          <p:nvPr/>
        </p:nvSpPr>
        <p:spPr>
          <a:xfrm>
            <a:off x="175787" y="808060"/>
            <a:ext cx="134684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solidFill>
                  <a:prstClr val="black"/>
                </a:solidFill>
                <a:latin typeface="微软雅黑" panose="020B0503020204020204" charset="-122"/>
                <a:ea typeface="微软雅黑" panose="020B0503020204020204" charset="-122"/>
              </a:rPr>
              <a:t>拆秘密</a:t>
            </a:r>
            <a:endParaRPr lang="en-US" altLang="zh-CN" b="1" dirty="0">
              <a:solidFill>
                <a:prstClr val="black"/>
              </a:solidFill>
              <a:latin typeface="微软雅黑" panose="020B0503020204020204" charset="-122"/>
              <a:ea typeface="微软雅黑" panose="020B0503020204020204" charset="-122"/>
            </a:endParaRPr>
          </a:p>
        </p:txBody>
      </p:sp>
      <p:sp>
        <p:nvSpPr>
          <p:cNvPr id="4" name="文本框 3"/>
          <p:cNvSpPr txBox="1"/>
          <p:nvPr/>
        </p:nvSpPr>
        <p:spPr>
          <a:xfrm>
            <a:off x="672320" y="85321"/>
            <a:ext cx="14398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产品展示</a:t>
            </a:r>
            <a:endParaRPr kumimoji="0" lang="en-US" altLang="zh-CN" sz="24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615" y="676151"/>
            <a:ext cx="3233073" cy="5618324"/>
          </a:xfrm>
          <a:prstGeom prst="rect">
            <a:avLst/>
          </a:prstGeom>
        </p:spPr>
      </p:pic>
      <p:sp>
        <p:nvSpPr>
          <p:cNvPr id="2" name="箭头: 左 1"/>
          <p:cNvSpPr/>
          <p:nvPr/>
        </p:nvSpPr>
        <p:spPr>
          <a:xfrm>
            <a:off x="4978400" y="3230880"/>
            <a:ext cx="193040" cy="1981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箭头: 左 3"/>
          <p:cNvSpPr/>
          <p:nvPr/>
        </p:nvSpPr>
        <p:spPr>
          <a:xfrm rot="10800000">
            <a:off x="6528462" y="3230880"/>
            <a:ext cx="193040" cy="1981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842488" y="2348285"/>
            <a:ext cx="2031325" cy="338554"/>
          </a:xfrm>
          <a:prstGeom prst="rect">
            <a:avLst/>
          </a:prstGeom>
          <a:noFill/>
        </p:spPr>
        <p:txBody>
          <a:bodyPr wrap="none" rtlCol="0">
            <a:spAutoFit/>
          </a:bodyPr>
          <a:lstStyle/>
          <a:p>
            <a:r>
              <a:rPr lang="zh-CN" altLang="en-US" sz="1600" dirty="0">
                <a:solidFill>
                  <a:schemeClr val="bg1"/>
                </a:solidFill>
                <a:latin typeface="+mj-ea"/>
                <a:ea typeface="+mj-ea"/>
              </a:rPr>
              <a:t>左右滑动查看下一页</a:t>
            </a:r>
          </a:p>
        </p:txBody>
      </p:sp>
      <p:sp>
        <p:nvSpPr>
          <p:cNvPr id="6" name="矩形 5"/>
          <p:cNvSpPr/>
          <p:nvPr/>
        </p:nvSpPr>
        <p:spPr>
          <a:xfrm>
            <a:off x="175786" y="808060"/>
            <a:ext cx="160221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solidFill>
                  <a:prstClr val="black"/>
                </a:solidFill>
                <a:latin typeface="微软雅黑" panose="020B0503020204020204" charset="-122"/>
                <a:ea typeface="微软雅黑" panose="020B0503020204020204" charset="-122"/>
              </a:rPr>
              <a:t>不喜欢就滑掉</a:t>
            </a:r>
            <a:endParaRPr lang="en-US" altLang="zh-CN" b="1" dirty="0">
              <a:solidFill>
                <a:prstClr val="black"/>
              </a:solidFill>
              <a:latin typeface="微软雅黑" panose="020B0503020204020204" charset="-122"/>
              <a:ea typeface="微软雅黑" panose="020B0503020204020204" charset="-122"/>
            </a:endParaRPr>
          </a:p>
        </p:txBody>
      </p:sp>
      <p:sp>
        <p:nvSpPr>
          <p:cNvPr id="7" name="文本框 6"/>
          <p:cNvSpPr txBox="1"/>
          <p:nvPr/>
        </p:nvSpPr>
        <p:spPr>
          <a:xfrm>
            <a:off x="662894" y="132455"/>
            <a:ext cx="14398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产品展示</a:t>
            </a:r>
            <a:endParaRPr kumimoji="0" lang="en-US" altLang="zh-CN" sz="24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chemeClr val="tx1"/>
                </a:solidFill>
              </a:rPr>
              <a:t>1.</a:t>
            </a:r>
            <a:r>
              <a:rPr lang="zh-CN" altLang="en-US" dirty="0">
                <a:solidFill>
                  <a:schemeClr val="tx1"/>
                </a:solidFill>
              </a:rPr>
              <a:t>行业分析</a:t>
            </a:r>
            <a:r>
              <a:rPr lang="en-US" altLang="zh-CN" dirty="0">
                <a:solidFill>
                  <a:schemeClr val="tx1"/>
                </a:solidFill>
              </a:rPr>
              <a:t>----</a:t>
            </a:r>
            <a:r>
              <a:rPr lang="zh-CN" altLang="en-US" dirty="0">
                <a:solidFill>
                  <a:schemeClr val="tx1"/>
                </a:solidFill>
              </a:rPr>
              <a:t>提出问题</a:t>
            </a:r>
            <a:endParaRPr lang="en-US" altLang="zh-CN" dirty="0">
              <a:solidFill>
                <a:schemeClr val="tx1"/>
              </a:solidFill>
            </a:endParaRPr>
          </a:p>
          <a:p>
            <a:r>
              <a:rPr lang="en-US" altLang="zh-CN" dirty="0">
                <a:solidFill>
                  <a:schemeClr val="tx1"/>
                </a:solidFill>
              </a:rPr>
              <a:t>2.</a:t>
            </a:r>
            <a:r>
              <a:rPr lang="zh-CN" altLang="en-US" dirty="0">
                <a:solidFill>
                  <a:schemeClr val="tx1"/>
                </a:solidFill>
              </a:rPr>
              <a:t>项目简介</a:t>
            </a:r>
            <a:r>
              <a:rPr lang="en-US" altLang="zh-CN" dirty="0">
                <a:solidFill>
                  <a:schemeClr val="tx1"/>
                </a:solidFill>
              </a:rPr>
              <a:t>----</a:t>
            </a:r>
            <a:r>
              <a:rPr lang="zh-CN" altLang="en-US" dirty="0">
                <a:solidFill>
                  <a:schemeClr val="tx1"/>
                </a:solidFill>
              </a:rPr>
              <a:t>解决问题</a:t>
            </a:r>
            <a:endParaRPr lang="en-US" altLang="zh-CN" dirty="0">
              <a:solidFill>
                <a:schemeClr val="tx1"/>
              </a:solidFill>
            </a:endParaRPr>
          </a:p>
          <a:p>
            <a:r>
              <a:rPr lang="en-US" altLang="zh-CN" dirty="0">
                <a:solidFill>
                  <a:schemeClr val="tx1"/>
                </a:solidFill>
              </a:rPr>
              <a:t>3.</a:t>
            </a:r>
            <a:r>
              <a:rPr lang="zh-CN" altLang="en-US" dirty="0">
                <a:solidFill>
                  <a:schemeClr val="tx1"/>
                </a:solidFill>
              </a:rPr>
              <a:t> 生态系统</a:t>
            </a:r>
            <a:r>
              <a:rPr lang="en-US" altLang="zh-CN" dirty="0">
                <a:solidFill>
                  <a:schemeClr val="tx1"/>
                </a:solidFill>
              </a:rPr>
              <a:t>----</a:t>
            </a:r>
            <a:r>
              <a:rPr lang="zh-CN" altLang="en-US" dirty="0">
                <a:solidFill>
                  <a:schemeClr val="tx1"/>
                </a:solidFill>
              </a:rPr>
              <a:t>为什么能解决</a:t>
            </a:r>
            <a:endParaRPr lang="en-US" altLang="zh-CN" dirty="0">
              <a:solidFill>
                <a:schemeClr val="tx1"/>
              </a:solidFill>
            </a:endParaRPr>
          </a:p>
          <a:p>
            <a:r>
              <a:rPr lang="en-US" altLang="zh-CN" dirty="0">
                <a:solidFill>
                  <a:schemeClr val="tx1"/>
                </a:solidFill>
              </a:rPr>
              <a:t>A.</a:t>
            </a:r>
            <a:r>
              <a:rPr lang="zh-CN" altLang="en-US" dirty="0">
                <a:solidFill>
                  <a:schemeClr val="tx1"/>
                </a:solidFill>
              </a:rPr>
              <a:t>社区共建、</a:t>
            </a:r>
            <a:r>
              <a:rPr lang="en-US" altLang="zh-CN" dirty="0">
                <a:solidFill>
                  <a:schemeClr val="tx1"/>
                </a:solidFill>
              </a:rPr>
              <a:t>B.</a:t>
            </a:r>
            <a:r>
              <a:rPr lang="zh-CN" altLang="en-US" dirty="0">
                <a:solidFill>
                  <a:schemeClr val="tx1"/>
                </a:solidFill>
              </a:rPr>
              <a:t>社区治理、</a:t>
            </a:r>
            <a:r>
              <a:rPr lang="en-US" altLang="zh-CN" dirty="0">
                <a:solidFill>
                  <a:schemeClr val="tx1"/>
                </a:solidFill>
              </a:rPr>
              <a:t>C.</a:t>
            </a:r>
            <a:r>
              <a:rPr lang="zh-CN" altLang="en-US" dirty="0">
                <a:solidFill>
                  <a:schemeClr val="tx1"/>
                </a:solidFill>
              </a:rPr>
              <a:t>技术手段</a:t>
            </a:r>
            <a:endParaRPr lang="en-US" altLang="zh-CN" dirty="0">
              <a:solidFill>
                <a:schemeClr val="tx1"/>
              </a:solidFill>
            </a:endParaRPr>
          </a:p>
          <a:p>
            <a:r>
              <a:rPr lang="en-US" altLang="zh-CN" dirty="0">
                <a:solidFill>
                  <a:schemeClr val="tx1"/>
                </a:solidFill>
              </a:rPr>
              <a:t>4.</a:t>
            </a:r>
            <a:r>
              <a:rPr lang="zh-CN" altLang="en-US" dirty="0">
                <a:solidFill>
                  <a:schemeClr val="tx1"/>
                </a:solidFill>
              </a:rPr>
              <a:t>项目演示</a:t>
            </a:r>
            <a:r>
              <a:rPr lang="en-US" altLang="zh-CN" dirty="0">
                <a:solidFill>
                  <a:schemeClr val="tx1"/>
                </a:solidFill>
              </a:rPr>
              <a:t>----</a:t>
            </a:r>
            <a:r>
              <a:rPr lang="zh-CN" altLang="en-US" dirty="0">
                <a:solidFill>
                  <a:schemeClr val="tx1"/>
                </a:solidFill>
              </a:rPr>
              <a:t>怎么解决</a:t>
            </a:r>
            <a:endParaRPr lang="en-US" altLang="zh-CN" dirty="0">
              <a:solidFill>
                <a:schemeClr val="tx1"/>
              </a:solidFill>
            </a:endParaRPr>
          </a:p>
          <a:p>
            <a:r>
              <a:rPr lang="en-US" altLang="zh-CN" dirty="0">
                <a:solidFill>
                  <a:schemeClr val="tx1"/>
                </a:solidFill>
              </a:rPr>
              <a:t>A.</a:t>
            </a:r>
            <a:r>
              <a:rPr lang="zh-CN" altLang="en-US" dirty="0">
                <a:solidFill>
                  <a:schemeClr val="tx1"/>
                </a:solidFill>
              </a:rPr>
              <a:t>产品展示、</a:t>
            </a:r>
            <a:r>
              <a:rPr lang="en-US" altLang="zh-CN" dirty="0">
                <a:solidFill>
                  <a:schemeClr val="tx1"/>
                </a:solidFill>
              </a:rPr>
              <a:t>B.</a:t>
            </a:r>
            <a:r>
              <a:rPr lang="zh-CN" altLang="en-US" dirty="0">
                <a:solidFill>
                  <a:schemeClr val="tx1"/>
                </a:solidFill>
              </a:rPr>
              <a:t>技术展示</a:t>
            </a:r>
            <a:endParaRPr lang="en-US" altLang="zh-CN" dirty="0">
              <a:solidFill>
                <a:schemeClr val="tx1"/>
              </a:solidFill>
            </a:endParaRPr>
          </a:p>
          <a:p>
            <a:r>
              <a:rPr lang="en-US" altLang="zh-CN" dirty="0">
                <a:solidFill>
                  <a:schemeClr val="tx1"/>
                </a:solidFill>
              </a:rPr>
              <a:t>5.</a:t>
            </a:r>
            <a:r>
              <a:rPr lang="zh-CN" altLang="en-US" dirty="0">
                <a:solidFill>
                  <a:schemeClr val="tx1"/>
                </a:solidFill>
              </a:rPr>
              <a:t>商业模式</a:t>
            </a:r>
            <a:r>
              <a:rPr lang="en-US" altLang="zh-CN" dirty="0">
                <a:solidFill>
                  <a:schemeClr val="tx1"/>
                </a:solidFill>
              </a:rPr>
              <a:t>----</a:t>
            </a:r>
            <a:r>
              <a:rPr lang="zh-CN" altLang="en-US" dirty="0">
                <a:solidFill>
                  <a:schemeClr val="tx1"/>
                </a:solidFill>
              </a:rPr>
              <a:t>怎么赚钱</a:t>
            </a:r>
            <a:endParaRPr lang="en-US" altLang="zh-CN" dirty="0">
              <a:solidFill>
                <a:schemeClr val="tx1"/>
              </a:solidFill>
            </a:endParaRPr>
          </a:p>
          <a:p>
            <a:r>
              <a:rPr lang="en-US" altLang="zh-CN" dirty="0">
                <a:solidFill>
                  <a:schemeClr val="tx1"/>
                </a:solidFill>
              </a:rPr>
              <a:t>A.</a:t>
            </a:r>
            <a:r>
              <a:rPr lang="zh-CN" altLang="en-US" dirty="0">
                <a:solidFill>
                  <a:schemeClr val="tx1"/>
                </a:solidFill>
              </a:rPr>
              <a:t>盈利模式、</a:t>
            </a:r>
            <a:r>
              <a:rPr lang="en-US" altLang="zh-CN" dirty="0">
                <a:solidFill>
                  <a:schemeClr val="tx1"/>
                </a:solidFill>
              </a:rPr>
              <a:t>B.</a:t>
            </a:r>
            <a:r>
              <a:rPr lang="zh-CN" altLang="en-US" dirty="0">
                <a:solidFill>
                  <a:schemeClr val="tx1"/>
                </a:solidFill>
              </a:rPr>
              <a:t>融资方案、</a:t>
            </a:r>
            <a:r>
              <a:rPr lang="en-US" altLang="zh-CN" dirty="0">
                <a:solidFill>
                  <a:schemeClr val="tx1"/>
                </a:solidFill>
              </a:rPr>
              <a:t>C.</a:t>
            </a:r>
            <a:r>
              <a:rPr lang="zh-CN" altLang="en-US" dirty="0">
                <a:solidFill>
                  <a:schemeClr val="tx1"/>
                </a:solidFill>
              </a:rPr>
              <a:t>运营方案</a:t>
            </a:r>
            <a:endParaRPr lang="en-US" altLang="zh-CN" dirty="0">
              <a:solidFill>
                <a:schemeClr val="tx1"/>
              </a:solidFill>
            </a:endParaRPr>
          </a:p>
          <a:p>
            <a:r>
              <a:rPr lang="en-US" altLang="zh-CN" dirty="0">
                <a:solidFill>
                  <a:schemeClr val="tx1"/>
                </a:solidFill>
              </a:rPr>
              <a:t>6.</a:t>
            </a:r>
            <a:r>
              <a:rPr lang="zh-CN" altLang="en-US" dirty="0">
                <a:solidFill>
                  <a:schemeClr val="tx1"/>
                </a:solidFill>
              </a:rPr>
              <a:t>团队介绍</a:t>
            </a:r>
            <a:r>
              <a:rPr lang="en-US" altLang="zh-CN" dirty="0">
                <a:solidFill>
                  <a:schemeClr val="tx1"/>
                </a:solidFill>
              </a:rPr>
              <a:t>----</a:t>
            </a:r>
            <a:r>
              <a:rPr lang="zh-CN" altLang="en-US" dirty="0">
                <a:solidFill>
                  <a:schemeClr val="tx1"/>
                </a:solidFill>
              </a:rPr>
              <a:t>凭什么相信你</a:t>
            </a:r>
            <a:endParaRPr lang="en-US" altLang="zh-CN" dirty="0">
              <a:solidFill>
                <a:schemeClr val="tx1"/>
              </a:solidFill>
            </a:endParaRPr>
          </a:p>
          <a:p>
            <a:endParaRPr lang="zh-CN" altLang="en-US"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615" y="676151"/>
            <a:ext cx="3233073" cy="5618324"/>
          </a:xfrm>
          <a:prstGeom prst="rect">
            <a:avLst/>
          </a:prstGeom>
        </p:spPr>
      </p:pic>
      <p:pic>
        <p:nvPicPr>
          <p:cNvPr id="2" name="图片 1"/>
          <p:cNvPicPr>
            <a:picLocks noChangeAspect="1"/>
          </p:cNvPicPr>
          <p:nvPr/>
        </p:nvPicPr>
        <p:blipFill>
          <a:blip r:embed="rId3"/>
          <a:stretch>
            <a:fillRect/>
          </a:stretch>
        </p:blipFill>
        <p:spPr>
          <a:xfrm>
            <a:off x="4693886" y="4311501"/>
            <a:ext cx="2328530" cy="839973"/>
          </a:xfrm>
          <a:prstGeom prst="rect">
            <a:avLst/>
          </a:prstGeom>
        </p:spPr>
      </p:pic>
      <p:sp>
        <p:nvSpPr>
          <p:cNvPr id="6" name="文本框 5"/>
          <p:cNvSpPr txBox="1"/>
          <p:nvPr/>
        </p:nvSpPr>
        <p:spPr>
          <a:xfrm>
            <a:off x="5178055" y="4311501"/>
            <a:ext cx="1454889" cy="738664"/>
          </a:xfrm>
          <a:prstGeom prst="rect">
            <a:avLst/>
          </a:prstGeom>
          <a:noFill/>
        </p:spPr>
        <p:txBody>
          <a:bodyPr wrap="square" rtlCol="0">
            <a:spAutoFit/>
          </a:bodyPr>
          <a:lstStyle/>
          <a:p>
            <a:pPr algn="ctr"/>
            <a:r>
              <a:rPr lang="zh-CN" altLang="en-US" sz="1400" dirty="0">
                <a:solidFill>
                  <a:schemeClr val="bg1"/>
                </a:solidFill>
                <a:latin typeface="幼圆" panose="02010509060101010101" pitchFamily="49" charset="-122"/>
                <a:ea typeface="幼圆" panose="02010509060101010101" pitchFamily="49" charset="-122"/>
              </a:rPr>
              <a:t>猜对啦！你的灵魂萌宠得到</a:t>
            </a:r>
            <a:r>
              <a:rPr lang="en-US" altLang="zh-CN" sz="1400" dirty="0">
                <a:solidFill>
                  <a:schemeClr val="bg1"/>
                </a:solidFill>
                <a:latin typeface="幼圆" panose="02010509060101010101" pitchFamily="49" charset="-122"/>
                <a:ea typeface="幼圆" panose="02010509060101010101" pitchFamily="49" charset="-122"/>
              </a:rPr>
              <a:t>10</a:t>
            </a:r>
            <a:r>
              <a:rPr lang="zh-CN" altLang="en-US" sz="1400" dirty="0">
                <a:solidFill>
                  <a:schemeClr val="bg1"/>
                </a:solidFill>
                <a:latin typeface="幼圆" panose="02010509060101010101" pitchFamily="49" charset="-122"/>
                <a:ea typeface="幼圆" panose="02010509060101010101" pitchFamily="49" charset="-122"/>
              </a:rPr>
              <a:t>个糖果奖励哦！</a:t>
            </a:r>
          </a:p>
        </p:txBody>
      </p:sp>
      <p:sp>
        <p:nvSpPr>
          <p:cNvPr id="7" name="文本框 6"/>
          <p:cNvSpPr txBox="1"/>
          <p:nvPr/>
        </p:nvSpPr>
        <p:spPr>
          <a:xfrm>
            <a:off x="6209414" y="2658140"/>
            <a:ext cx="575799" cy="369332"/>
          </a:xfrm>
          <a:prstGeom prst="rect">
            <a:avLst/>
          </a:prstGeom>
          <a:noFill/>
        </p:spPr>
        <p:txBody>
          <a:bodyPr wrap="none" rtlCol="0">
            <a:spAutoFit/>
          </a:bodyPr>
          <a:lstStyle/>
          <a:p>
            <a:r>
              <a:rPr lang="en-US" altLang="zh-CN" dirty="0">
                <a:solidFill>
                  <a:srgbClr val="FF0000"/>
                </a:solidFill>
              </a:rPr>
              <a:t>+10</a:t>
            </a:r>
            <a:endParaRPr lang="zh-CN" altLang="en-US" dirty="0">
              <a:solidFill>
                <a:srgbClr val="FF0000"/>
              </a:solidFill>
            </a:endParaRPr>
          </a:p>
        </p:txBody>
      </p:sp>
      <p:sp>
        <p:nvSpPr>
          <p:cNvPr id="11" name="矩形 10"/>
          <p:cNvSpPr/>
          <p:nvPr/>
        </p:nvSpPr>
        <p:spPr>
          <a:xfrm>
            <a:off x="4752752" y="1562986"/>
            <a:ext cx="526312" cy="1807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rgbClr val="FF0000"/>
                </a:solidFill>
              </a:rPr>
              <a:t>糖果</a:t>
            </a:r>
            <a:r>
              <a:rPr lang="en-US" altLang="zh-CN" sz="800" dirty="0">
                <a:solidFill>
                  <a:srgbClr val="FF0000"/>
                </a:solidFill>
              </a:rPr>
              <a:t>40</a:t>
            </a:r>
            <a:endParaRPr lang="zh-CN" altLang="en-US" sz="800" dirty="0">
              <a:solidFill>
                <a:srgbClr val="FF0000"/>
              </a:solidFill>
            </a:endParaRPr>
          </a:p>
        </p:txBody>
      </p:sp>
      <p:sp>
        <p:nvSpPr>
          <p:cNvPr id="8" name="矩形 7"/>
          <p:cNvSpPr/>
          <p:nvPr/>
        </p:nvSpPr>
        <p:spPr>
          <a:xfrm>
            <a:off x="175786" y="808060"/>
            <a:ext cx="160221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solidFill>
                  <a:prstClr val="black"/>
                </a:solidFill>
                <a:latin typeface="微软雅黑" panose="020B0503020204020204" charset="-122"/>
                <a:ea typeface="微软雅黑" panose="020B0503020204020204" charset="-122"/>
              </a:rPr>
              <a:t>喜欢就猜</a:t>
            </a:r>
            <a:endParaRPr lang="en-US" altLang="zh-CN" b="1" dirty="0">
              <a:solidFill>
                <a:prstClr val="black"/>
              </a:solidFill>
              <a:latin typeface="微软雅黑" panose="020B0503020204020204" charset="-122"/>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solidFill>
                  <a:prstClr val="black"/>
                </a:solidFill>
                <a:latin typeface="微软雅黑" panose="020B0503020204020204" charset="-122"/>
                <a:ea typeface="微软雅黑" panose="020B0503020204020204" charset="-122"/>
              </a:rPr>
              <a:t>猜对发糖</a:t>
            </a:r>
            <a:endParaRPr lang="en-US" altLang="zh-CN" b="1" dirty="0">
              <a:solidFill>
                <a:prstClr val="black"/>
              </a:solidFill>
              <a:latin typeface="微软雅黑" panose="020B0503020204020204" charset="-122"/>
              <a:ea typeface="微软雅黑" panose="020B0503020204020204" charset="-122"/>
            </a:endParaRPr>
          </a:p>
        </p:txBody>
      </p:sp>
      <p:sp>
        <p:nvSpPr>
          <p:cNvPr id="9" name="文本框 8"/>
          <p:cNvSpPr txBox="1"/>
          <p:nvPr/>
        </p:nvSpPr>
        <p:spPr>
          <a:xfrm>
            <a:off x="662894" y="132455"/>
            <a:ext cx="14398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产品展示</a:t>
            </a:r>
            <a:endParaRPr kumimoji="0" lang="en-US" altLang="zh-CN" sz="24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615" y="676151"/>
            <a:ext cx="3233073" cy="5618324"/>
          </a:xfrm>
          <a:prstGeom prst="rect">
            <a:avLst/>
          </a:prstGeom>
        </p:spPr>
      </p:pic>
      <p:pic>
        <p:nvPicPr>
          <p:cNvPr id="2" name="图片 1"/>
          <p:cNvPicPr>
            <a:picLocks noChangeAspect="1"/>
          </p:cNvPicPr>
          <p:nvPr/>
        </p:nvPicPr>
        <p:blipFill>
          <a:blip r:embed="rId3"/>
          <a:stretch>
            <a:fillRect/>
          </a:stretch>
        </p:blipFill>
        <p:spPr>
          <a:xfrm>
            <a:off x="4693886" y="4311501"/>
            <a:ext cx="2328530" cy="839973"/>
          </a:xfrm>
          <a:prstGeom prst="rect">
            <a:avLst/>
          </a:prstGeom>
        </p:spPr>
      </p:pic>
      <p:sp>
        <p:nvSpPr>
          <p:cNvPr id="6" name="文本框 5"/>
          <p:cNvSpPr txBox="1"/>
          <p:nvPr/>
        </p:nvSpPr>
        <p:spPr>
          <a:xfrm>
            <a:off x="5178055" y="4311501"/>
            <a:ext cx="1454889"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cs typeface="+mn-cs"/>
              </a:rPr>
              <a:t>猜错啦！你的灵魂萌宠没有得到糖果奖励哦！</a:t>
            </a:r>
          </a:p>
        </p:txBody>
      </p:sp>
      <p:sp>
        <p:nvSpPr>
          <p:cNvPr id="7" name="文本框 6"/>
          <p:cNvSpPr txBox="1"/>
          <p:nvPr/>
        </p:nvSpPr>
        <p:spPr>
          <a:xfrm>
            <a:off x="6209414" y="2658140"/>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0</a:t>
            </a: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endParaRPr>
          </a:p>
        </p:txBody>
      </p:sp>
      <p:sp>
        <p:nvSpPr>
          <p:cNvPr id="11" name="矩形 10"/>
          <p:cNvSpPr/>
          <p:nvPr/>
        </p:nvSpPr>
        <p:spPr>
          <a:xfrm>
            <a:off x="4752752" y="1562986"/>
            <a:ext cx="526312" cy="1807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糖果</a:t>
            </a:r>
            <a:r>
              <a:rPr kumimoji="0" lang="en-US" altLang="zh-CN" sz="8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30</a:t>
            </a:r>
            <a:endParaRPr kumimoji="0" lang="zh-CN" altLang="en-US" sz="8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endParaRPr>
          </a:p>
        </p:txBody>
      </p:sp>
      <p:sp>
        <p:nvSpPr>
          <p:cNvPr id="8" name="矩形 7"/>
          <p:cNvSpPr/>
          <p:nvPr/>
        </p:nvSpPr>
        <p:spPr>
          <a:xfrm>
            <a:off x="175786" y="808060"/>
            <a:ext cx="160221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solidFill>
                  <a:prstClr val="black"/>
                </a:solidFill>
                <a:latin typeface="微软雅黑" panose="020B0503020204020204" charset="-122"/>
                <a:ea typeface="微软雅黑" panose="020B0503020204020204" charset="-122"/>
              </a:rPr>
              <a:t>喜欢就猜</a:t>
            </a:r>
            <a:endParaRPr lang="en-US" altLang="zh-CN" b="1" dirty="0">
              <a:solidFill>
                <a:prstClr val="black"/>
              </a:solidFill>
              <a:latin typeface="微软雅黑" panose="020B0503020204020204" charset="-122"/>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solidFill>
                  <a:prstClr val="black"/>
                </a:solidFill>
                <a:latin typeface="微软雅黑" panose="020B0503020204020204" charset="-122"/>
                <a:ea typeface="微软雅黑" panose="020B0503020204020204" charset="-122"/>
              </a:rPr>
              <a:t>猜错罚糖</a:t>
            </a:r>
            <a:endParaRPr lang="en-US" altLang="zh-CN" b="1" dirty="0">
              <a:solidFill>
                <a:prstClr val="black"/>
              </a:solidFill>
              <a:latin typeface="微软雅黑" panose="020B0503020204020204" charset="-122"/>
              <a:ea typeface="微软雅黑" panose="020B0503020204020204" charset="-122"/>
            </a:endParaRPr>
          </a:p>
        </p:txBody>
      </p:sp>
      <p:sp>
        <p:nvSpPr>
          <p:cNvPr id="9" name="文本框 8"/>
          <p:cNvSpPr txBox="1"/>
          <p:nvPr/>
        </p:nvSpPr>
        <p:spPr>
          <a:xfrm>
            <a:off x="662894" y="132455"/>
            <a:ext cx="14398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产品展示</a:t>
            </a:r>
            <a:endParaRPr kumimoji="0" lang="en-US" altLang="zh-CN" sz="24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322135" y="728329"/>
            <a:ext cx="3274828" cy="5566145"/>
          </a:xfrm>
          <a:prstGeom prst="rect">
            <a:avLst/>
          </a:prstGeom>
        </p:spPr>
      </p:pic>
      <p:sp>
        <p:nvSpPr>
          <p:cNvPr id="4" name="文本框 3"/>
          <p:cNvSpPr txBox="1"/>
          <p:nvPr/>
        </p:nvSpPr>
        <p:spPr>
          <a:xfrm>
            <a:off x="662894" y="132455"/>
            <a:ext cx="14398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产品展示</a:t>
            </a:r>
            <a:endParaRPr kumimoji="0" lang="en-US" altLang="zh-CN" sz="24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5" name="矩形 4"/>
          <p:cNvSpPr/>
          <p:nvPr/>
        </p:nvSpPr>
        <p:spPr>
          <a:xfrm>
            <a:off x="175787" y="808060"/>
            <a:ext cx="134684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solidFill>
                  <a:prstClr val="black"/>
                </a:solidFill>
                <a:latin typeface="微软雅黑" panose="020B0503020204020204" charset="-122"/>
                <a:ea typeface="微软雅黑" panose="020B0503020204020204" charset="-122"/>
              </a:rPr>
              <a:t>写秘密</a:t>
            </a:r>
            <a:endParaRPr lang="en-US" altLang="zh-CN" b="1" dirty="0">
              <a:solidFill>
                <a:prstClr val="black"/>
              </a:solidFill>
              <a:latin typeface="微软雅黑" panose="020B0503020204020204" charset="-122"/>
              <a:ea typeface="微软雅黑" panose="020B050302020402020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615" y="676151"/>
            <a:ext cx="3233073" cy="5618324"/>
          </a:xfrm>
          <a:prstGeom prst="rect">
            <a:avLst/>
          </a:prstGeom>
        </p:spPr>
      </p:pic>
      <p:pic>
        <p:nvPicPr>
          <p:cNvPr id="2" name="图片 1"/>
          <p:cNvPicPr>
            <a:picLocks noChangeAspect="1"/>
          </p:cNvPicPr>
          <p:nvPr/>
        </p:nvPicPr>
        <p:blipFill>
          <a:blip r:embed="rId3"/>
          <a:stretch>
            <a:fillRect/>
          </a:stretch>
        </p:blipFill>
        <p:spPr>
          <a:xfrm>
            <a:off x="4693886" y="4311501"/>
            <a:ext cx="2328530" cy="839973"/>
          </a:xfrm>
          <a:prstGeom prst="rect">
            <a:avLst/>
          </a:prstGeom>
        </p:spPr>
      </p:pic>
      <p:sp>
        <p:nvSpPr>
          <p:cNvPr id="4" name="文本框 3"/>
          <p:cNvSpPr txBox="1"/>
          <p:nvPr/>
        </p:nvSpPr>
        <p:spPr>
          <a:xfrm>
            <a:off x="5034516" y="4260373"/>
            <a:ext cx="1738423" cy="523220"/>
          </a:xfrm>
          <a:prstGeom prst="rect">
            <a:avLst/>
          </a:prstGeom>
          <a:noFill/>
        </p:spPr>
        <p:txBody>
          <a:bodyPr wrap="square" rtlCol="0">
            <a:spAutoFit/>
          </a:bodyPr>
          <a:lstStyle/>
          <a:p>
            <a:pPr algn="ctr"/>
            <a:r>
              <a:rPr lang="zh-CN" altLang="en-US" sz="1400" dirty="0">
                <a:solidFill>
                  <a:schemeClr val="bg1"/>
                </a:solidFill>
                <a:latin typeface="幼圆" panose="02010509060101010101" pitchFamily="49" charset="-122"/>
                <a:ea typeface="幼圆" panose="02010509060101010101" pitchFamily="49" charset="-122"/>
              </a:rPr>
              <a:t>有人拆了你的秘密，公布答案吧！</a:t>
            </a:r>
          </a:p>
        </p:txBody>
      </p:sp>
      <p:sp>
        <p:nvSpPr>
          <p:cNvPr id="3" name="矩形 2"/>
          <p:cNvSpPr/>
          <p:nvPr/>
        </p:nvSpPr>
        <p:spPr>
          <a:xfrm>
            <a:off x="5364126" y="4848447"/>
            <a:ext cx="914400" cy="2392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公布答案</a:t>
            </a:r>
          </a:p>
        </p:txBody>
      </p:sp>
      <p:sp>
        <p:nvSpPr>
          <p:cNvPr id="6" name="文本框 5"/>
          <p:cNvSpPr txBox="1"/>
          <p:nvPr/>
        </p:nvSpPr>
        <p:spPr>
          <a:xfrm>
            <a:off x="662894" y="132455"/>
            <a:ext cx="14398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产品展示</a:t>
            </a:r>
            <a:endParaRPr kumimoji="0" lang="en-US" altLang="zh-CN" sz="24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7" name="矩形 6"/>
          <p:cNvSpPr/>
          <p:nvPr/>
        </p:nvSpPr>
        <p:spPr>
          <a:xfrm>
            <a:off x="175787" y="808060"/>
            <a:ext cx="134684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solidFill>
                  <a:prstClr val="black"/>
                </a:solidFill>
                <a:latin typeface="微软雅黑" panose="020B0503020204020204" charset="-122"/>
                <a:ea typeface="微软雅黑" panose="020B0503020204020204" charset="-122"/>
              </a:rPr>
              <a:t>订阅互动</a:t>
            </a:r>
            <a:endParaRPr lang="en-US" altLang="zh-CN" b="1" dirty="0">
              <a:solidFill>
                <a:prstClr val="black"/>
              </a:solidFill>
              <a:latin typeface="微软雅黑" panose="020B0503020204020204" charset="-122"/>
              <a:ea typeface="微软雅黑" panose="020B050302020402020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5787" y="808060"/>
            <a:ext cx="134684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solidFill>
                  <a:prstClr val="black"/>
                </a:solidFill>
                <a:latin typeface="微软雅黑" panose="020B0503020204020204" charset="-122"/>
                <a:ea typeface="微软雅黑" panose="020B0503020204020204" charset="-122"/>
              </a:rPr>
              <a:t>亲密度升级</a:t>
            </a:r>
            <a:endParaRPr kumimoji="0" lang="en-US" altLang="zh-CN"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 name="文本框 2"/>
          <p:cNvSpPr txBox="1"/>
          <p:nvPr/>
        </p:nvSpPr>
        <p:spPr>
          <a:xfrm>
            <a:off x="662894" y="132455"/>
            <a:ext cx="14398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产品展示</a:t>
            </a:r>
            <a:endParaRPr kumimoji="0" lang="en-US" altLang="zh-CN" sz="24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pic>
        <p:nvPicPr>
          <p:cNvPr id="4" name="图片 3">
            <a:extLst>
              <a:ext uri="{FF2B5EF4-FFF2-40B4-BE49-F238E27FC236}">
                <a16:creationId xmlns:a16="http://schemas.microsoft.com/office/drawing/2014/main" id="{85C7AC8A-AB5B-47D9-879C-97FF1DAB3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7762" y="691399"/>
            <a:ext cx="3233073" cy="5618324"/>
          </a:xfrm>
          <a:prstGeom prst="rect">
            <a:avLst/>
          </a:prstGeom>
        </p:spPr>
      </p:pic>
      <p:pic>
        <p:nvPicPr>
          <p:cNvPr id="6" name="图片 5">
            <a:extLst>
              <a:ext uri="{FF2B5EF4-FFF2-40B4-BE49-F238E27FC236}">
                <a16:creationId xmlns:a16="http://schemas.microsoft.com/office/drawing/2014/main" id="{D3318914-6296-4FB0-8356-EE3CD931866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092" t="2532" r="17262" b="-507"/>
          <a:stretch/>
        </p:blipFill>
        <p:spPr>
          <a:xfrm>
            <a:off x="4988665" y="2138902"/>
            <a:ext cx="1818483" cy="1823192"/>
          </a:xfrm>
          <a:prstGeom prst="rect">
            <a:avLst/>
          </a:prstGeom>
        </p:spPr>
      </p:pic>
      <p:pic>
        <p:nvPicPr>
          <p:cNvPr id="7" name="图片 6">
            <a:extLst>
              <a:ext uri="{FF2B5EF4-FFF2-40B4-BE49-F238E27FC236}">
                <a16:creationId xmlns:a16="http://schemas.microsoft.com/office/drawing/2014/main" id="{A7A94839-3DFB-486F-98AC-8FD1941C32C0}"/>
              </a:ext>
            </a:extLst>
          </p:cNvPr>
          <p:cNvPicPr>
            <a:picLocks noChangeAspect="1"/>
          </p:cNvPicPr>
          <p:nvPr/>
        </p:nvPicPr>
        <p:blipFill>
          <a:blip r:embed="rId4"/>
          <a:stretch>
            <a:fillRect/>
          </a:stretch>
        </p:blipFill>
        <p:spPr>
          <a:xfrm>
            <a:off x="4733642" y="4287983"/>
            <a:ext cx="2328530" cy="839973"/>
          </a:xfrm>
          <a:prstGeom prst="rect">
            <a:avLst/>
          </a:prstGeom>
        </p:spPr>
      </p:pic>
      <p:sp>
        <p:nvSpPr>
          <p:cNvPr id="8" name="心形 7">
            <a:extLst>
              <a:ext uri="{FF2B5EF4-FFF2-40B4-BE49-F238E27FC236}">
                <a16:creationId xmlns:a16="http://schemas.microsoft.com/office/drawing/2014/main" id="{EEF52F40-31DF-48F7-9C99-4D9EAD3F08D5}"/>
              </a:ext>
            </a:extLst>
          </p:cNvPr>
          <p:cNvSpPr/>
          <p:nvPr/>
        </p:nvSpPr>
        <p:spPr>
          <a:xfrm>
            <a:off x="4939388" y="4452729"/>
            <a:ext cx="894910" cy="675225"/>
          </a:xfrm>
          <a:prstGeom prst="hear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 name="弧形 9">
            <a:extLst>
              <a:ext uri="{FF2B5EF4-FFF2-40B4-BE49-F238E27FC236}">
                <a16:creationId xmlns:a16="http://schemas.microsoft.com/office/drawing/2014/main" id="{79396002-19E4-497E-B8A9-AA27DD134B63}"/>
              </a:ext>
            </a:extLst>
          </p:cNvPr>
          <p:cNvSpPr/>
          <p:nvPr/>
        </p:nvSpPr>
        <p:spPr>
          <a:xfrm>
            <a:off x="850788" y="2809638"/>
            <a:ext cx="286247" cy="12722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心形 12">
            <a:extLst>
              <a:ext uri="{FF2B5EF4-FFF2-40B4-BE49-F238E27FC236}">
                <a16:creationId xmlns:a16="http://schemas.microsoft.com/office/drawing/2014/main" id="{A1E64B00-A576-482F-9EC0-DD6D1F7A748E}"/>
              </a:ext>
            </a:extLst>
          </p:cNvPr>
          <p:cNvSpPr/>
          <p:nvPr/>
        </p:nvSpPr>
        <p:spPr>
          <a:xfrm>
            <a:off x="4939387" y="4573551"/>
            <a:ext cx="872474" cy="554404"/>
          </a:xfrm>
          <a:custGeom>
            <a:avLst/>
            <a:gdLst>
              <a:gd name="connsiteX0" fmla="*/ 636105 w 1272209"/>
              <a:gd name="connsiteY0" fmla="*/ 286247 h 1144989"/>
              <a:gd name="connsiteX1" fmla="*/ 636105 w 1272209"/>
              <a:gd name="connsiteY1" fmla="*/ 1144989 h 1144989"/>
              <a:gd name="connsiteX2" fmla="*/ 636105 w 1272209"/>
              <a:gd name="connsiteY2" fmla="*/ 286247 h 1144989"/>
              <a:gd name="connsiteX0" fmla="*/ 640742 w 1281483"/>
              <a:gd name="connsiteY0" fmla="*/ 233661 h 1315039"/>
              <a:gd name="connsiteX1" fmla="*/ 640742 w 1281483"/>
              <a:gd name="connsiteY1" fmla="*/ 1315039 h 1315039"/>
              <a:gd name="connsiteX2" fmla="*/ 640742 w 1281483"/>
              <a:gd name="connsiteY2" fmla="*/ 233661 h 1315039"/>
              <a:gd name="connsiteX0" fmla="*/ 638699 w 1279440"/>
              <a:gd name="connsiteY0" fmla="*/ 233661 h 1315039"/>
              <a:gd name="connsiteX1" fmla="*/ 638699 w 1279440"/>
              <a:gd name="connsiteY1" fmla="*/ 1315039 h 1315039"/>
              <a:gd name="connsiteX2" fmla="*/ 638699 w 1279440"/>
              <a:gd name="connsiteY2" fmla="*/ 233661 h 1315039"/>
              <a:gd name="connsiteX0" fmla="*/ 638699 w 1342489"/>
              <a:gd name="connsiteY0" fmla="*/ 68343 h 1149721"/>
              <a:gd name="connsiteX1" fmla="*/ 638699 w 1342489"/>
              <a:gd name="connsiteY1" fmla="*/ 1149721 h 1149721"/>
              <a:gd name="connsiteX2" fmla="*/ 638699 w 1342489"/>
              <a:gd name="connsiteY2" fmla="*/ 68343 h 1149721"/>
              <a:gd name="connsiteX0" fmla="*/ 611336 w 1341057"/>
              <a:gd name="connsiteY0" fmla="*/ 121681 h 829348"/>
              <a:gd name="connsiteX1" fmla="*/ 651092 w 1341057"/>
              <a:gd name="connsiteY1" fmla="*/ 829348 h 829348"/>
              <a:gd name="connsiteX2" fmla="*/ 611336 w 1341057"/>
              <a:gd name="connsiteY2" fmla="*/ 121681 h 829348"/>
              <a:gd name="connsiteX0" fmla="*/ 615557 w 1345278"/>
              <a:gd name="connsiteY0" fmla="*/ 181482 h 889149"/>
              <a:gd name="connsiteX1" fmla="*/ 655313 w 1345278"/>
              <a:gd name="connsiteY1" fmla="*/ 889149 h 889149"/>
              <a:gd name="connsiteX2" fmla="*/ 615557 w 1345278"/>
              <a:gd name="connsiteY2" fmla="*/ 181482 h 889149"/>
              <a:gd name="connsiteX0" fmla="*/ 615557 w 1235171"/>
              <a:gd name="connsiteY0" fmla="*/ 181482 h 889149"/>
              <a:gd name="connsiteX1" fmla="*/ 655313 w 1235171"/>
              <a:gd name="connsiteY1" fmla="*/ 889149 h 889149"/>
              <a:gd name="connsiteX2" fmla="*/ 615557 w 1235171"/>
              <a:gd name="connsiteY2" fmla="*/ 181482 h 889149"/>
              <a:gd name="connsiteX0" fmla="*/ 732782 w 1232255"/>
              <a:gd name="connsiteY0" fmla="*/ 169358 h 932685"/>
              <a:gd name="connsiteX1" fmla="*/ 605560 w 1232255"/>
              <a:gd name="connsiteY1" fmla="*/ 932685 h 932685"/>
              <a:gd name="connsiteX2" fmla="*/ 732782 w 1232255"/>
              <a:gd name="connsiteY2" fmla="*/ 169358 h 932685"/>
              <a:gd name="connsiteX0" fmla="*/ 727039 w 1232068"/>
              <a:gd name="connsiteY0" fmla="*/ 185191 h 876957"/>
              <a:gd name="connsiteX1" fmla="*/ 607768 w 1232068"/>
              <a:gd name="connsiteY1" fmla="*/ 876957 h 876957"/>
              <a:gd name="connsiteX2" fmla="*/ 727039 w 1232068"/>
              <a:gd name="connsiteY2" fmla="*/ 185191 h 876957"/>
              <a:gd name="connsiteX0" fmla="*/ 715895 w 1220924"/>
              <a:gd name="connsiteY0" fmla="*/ 125271 h 817037"/>
              <a:gd name="connsiteX1" fmla="*/ 596624 w 1220924"/>
              <a:gd name="connsiteY1" fmla="*/ 817037 h 817037"/>
              <a:gd name="connsiteX2" fmla="*/ 715895 w 1220924"/>
              <a:gd name="connsiteY2" fmla="*/ 125271 h 817037"/>
              <a:gd name="connsiteX0" fmla="*/ 715895 w 1191850"/>
              <a:gd name="connsiteY0" fmla="*/ 185190 h 876956"/>
              <a:gd name="connsiteX1" fmla="*/ 596624 w 1191850"/>
              <a:gd name="connsiteY1" fmla="*/ 876956 h 876956"/>
              <a:gd name="connsiteX2" fmla="*/ 715895 w 1191850"/>
              <a:gd name="connsiteY2" fmla="*/ 185190 h 876956"/>
              <a:gd name="connsiteX0" fmla="*/ 669967 w 1192407"/>
              <a:gd name="connsiteY0" fmla="*/ 190970 h 858882"/>
              <a:gd name="connsiteX1" fmla="*/ 614307 w 1192407"/>
              <a:gd name="connsiteY1" fmla="*/ 858882 h 858882"/>
              <a:gd name="connsiteX2" fmla="*/ 669967 w 1192407"/>
              <a:gd name="connsiteY2" fmla="*/ 190970 h 858882"/>
              <a:gd name="connsiteX0" fmla="*/ 669967 w 1192407"/>
              <a:gd name="connsiteY0" fmla="*/ 190970 h 858882"/>
              <a:gd name="connsiteX1" fmla="*/ 614307 w 1192407"/>
              <a:gd name="connsiteY1" fmla="*/ 858882 h 858882"/>
              <a:gd name="connsiteX2" fmla="*/ 669967 w 1192407"/>
              <a:gd name="connsiteY2" fmla="*/ 190970 h 858882"/>
              <a:gd name="connsiteX0" fmla="*/ 669967 w 1233627"/>
              <a:gd name="connsiteY0" fmla="*/ 201565 h 869477"/>
              <a:gd name="connsiteX1" fmla="*/ 614307 w 1233627"/>
              <a:gd name="connsiteY1" fmla="*/ 869477 h 869477"/>
              <a:gd name="connsiteX2" fmla="*/ 669967 w 1233627"/>
              <a:gd name="connsiteY2" fmla="*/ 201565 h 869477"/>
              <a:gd name="connsiteX0" fmla="*/ 681357 w 1233819"/>
              <a:gd name="connsiteY0" fmla="*/ 205570 h 857580"/>
              <a:gd name="connsiteX1" fmla="*/ 609794 w 1233819"/>
              <a:gd name="connsiteY1" fmla="*/ 857580 h 857580"/>
              <a:gd name="connsiteX2" fmla="*/ 681357 w 1233819"/>
              <a:gd name="connsiteY2" fmla="*/ 205570 h 857580"/>
              <a:gd name="connsiteX0" fmla="*/ 675655 w 1233707"/>
              <a:gd name="connsiteY0" fmla="*/ 232178 h 788773"/>
              <a:gd name="connsiteX1" fmla="*/ 612043 w 1233707"/>
              <a:gd name="connsiteY1" fmla="*/ 788773 h 788773"/>
              <a:gd name="connsiteX2" fmla="*/ 675655 w 1233707"/>
              <a:gd name="connsiteY2" fmla="*/ 232178 h 788773"/>
              <a:gd name="connsiteX0" fmla="*/ 642586 w 1200638"/>
              <a:gd name="connsiteY0" fmla="*/ 242709 h 799304"/>
              <a:gd name="connsiteX1" fmla="*/ 578974 w 1200638"/>
              <a:gd name="connsiteY1" fmla="*/ 799304 h 799304"/>
              <a:gd name="connsiteX2" fmla="*/ 642586 w 1200638"/>
              <a:gd name="connsiteY2" fmla="*/ 242709 h 799304"/>
              <a:gd name="connsiteX0" fmla="*/ 642586 w 1188913"/>
              <a:gd name="connsiteY0" fmla="*/ 242709 h 799304"/>
              <a:gd name="connsiteX1" fmla="*/ 578974 w 1188913"/>
              <a:gd name="connsiteY1" fmla="*/ 799304 h 799304"/>
              <a:gd name="connsiteX2" fmla="*/ 642586 w 1188913"/>
              <a:gd name="connsiteY2" fmla="*/ 242709 h 799304"/>
              <a:gd name="connsiteX0" fmla="*/ 606915 w 1153242"/>
              <a:gd name="connsiteY0" fmla="*/ 279117 h 835712"/>
              <a:gd name="connsiteX1" fmla="*/ 543303 w 1153242"/>
              <a:gd name="connsiteY1" fmla="*/ 835712 h 835712"/>
              <a:gd name="connsiteX2" fmla="*/ 606915 w 1153242"/>
              <a:gd name="connsiteY2" fmla="*/ 279117 h 835712"/>
              <a:gd name="connsiteX0" fmla="*/ 599450 w 1145777"/>
              <a:gd name="connsiteY0" fmla="*/ 242711 h 799306"/>
              <a:gd name="connsiteX1" fmla="*/ 535838 w 1145777"/>
              <a:gd name="connsiteY1" fmla="*/ 799306 h 799306"/>
              <a:gd name="connsiteX2" fmla="*/ 599450 w 1145777"/>
              <a:gd name="connsiteY2" fmla="*/ 242711 h 799306"/>
              <a:gd name="connsiteX0" fmla="*/ 599450 w 1113032"/>
              <a:gd name="connsiteY0" fmla="*/ 242711 h 799306"/>
              <a:gd name="connsiteX1" fmla="*/ 535838 w 1113032"/>
              <a:gd name="connsiteY1" fmla="*/ 799306 h 799306"/>
              <a:gd name="connsiteX2" fmla="*/ 599450 w 1113032"/>
              <a:gd name="connsiteY2" fmla="*/ 242711 h 799306"/>
              <a:gd name="connsiteX0" fmla="*/ 672764 w 1118177"/>
              <a:gd name="connsiteY0" fmla="*/ 269351 h 743567"/>
              <a:gd name="connsiteX1" fmla="*/ 515446 w 1118177"/>
              <a:gd name="connsiteY1" fmla="*/ 743567 h 743567"/>
              <a:gd name="connsiteX2" fmla="*/ 672764 w 1118177"/>
              <a:gd name="connsiteY2" fmla="*/ 269351 h 743567"/>
              <a:gd name="connsiteX0" fmla="*/ 672765 w 1118177"/>
              <a:gd name="connsiteY0" fmla="*/ 269351 h 743567"/>
              <a:gd name="connsiteX1" fmla="*/ 515446 w 1118177"/>
              <a:gd name="connsiteY1" fmla="*/ 743567 h 743567"/>
              <a:gd name="connsiteX2" fmla="*/ 672765 w 1118177"/>
              <a:gd name="connsiteY2" fmla="*/ 269351 h 743567"/>
              <a:gd name="connsiteX0" fmla="*/ 672765 w 1118177"/>
              <a:gd name="connsiteY0" fmla="*/ 262462 h 736678"/>
              <a:gd name="connsiteX1" fmla="*/ 515446 w 1118177"/>
              <a:gd name="connsiteY1" fmla="*/ 736678 h 736678"/>
              <a:gd name="connsiteX2" fmla="*/ 672765 w 1118177"/>
              <a:gd name="connsiteY2" fmla="*/ 262462 h 736678"/>
              <a:gd name="connsiteX0" fmla="*/ 672765 w 1055095"/>
              <a:gd name="connsiteY0" fmla="*/ 303629 h 777845"/>
              <a:gd name="connsiteX1" fmla="*/ 515446 w 1055095"/>
              <a:gd name="connsiteY1" fmla="*/ 777845 h 777845"/>
              <a:gd name="connsiteX2" fmla="*/ 672765 w 1055095"/>
              <a:gd name="connsiteY2" fmla="*/ 303629 h 777845"/>
              <a:gd name="connsiteX0" fmla="*/ 779971 w 1162301"/>
              <a:gd name="connsiteY0" fmla="*/ 303629 h 777845"/>
              <a:gd name="connsiteX1" fmla="*/ 622652 w 1162301"/>
              <a:gd name="connsiteY1" fmla="*/ 777845 h 777845"/>
              <a:gd name="connsiteX2" fmla="*/ 779971 w 1162301"/>
              <a:gd name="connsiteY2" fmla="*/ 303629 h 777845"/>
              <a:gd name="connsiteX0" fmla="*/ 779971 w 1266886"/>
              <a:gd name="connsiteY0" fmla="*/ 327253 h 801469"/>
              <a:gd name="connsiteX1" fmla="*/ 622652 w 1266886"/>
              <a:gd name="connsiteY1" fmla="*/ 801469 h 801469"/>
              <a:gd name="connsiteX2" fmla="*/ 779971 w 1266886"/>
              <a:gd name="connsiteY2" fmla="*/ 327253 h 801469"/>
              <a:gd name="connsiteX0" fmla="*/ 711132 w 1198047"/>
              <a:gd name="connsiteY0" fmla="*/ 351968 h 826184"/>
              <a:gd name="connsiteX1" fmla="*/ 553813 w 1198047"/>
              <a:gd name="connsiteY1" fmla="*/ 826184 h 826184"/>
              <a:gd name="connsiteX2" fmla="*/ 711132 w 1198047"/>
              <a:gd name="connsiteY2" fmla="*/ 351968 h 826184"/>
              <a:gd name="connsiteX0" fmla="*/ 711132 w 1116452"/>
              <a:gd name="connsiteY0" fmla="*/ 351970 h 826186"/>
              <a:gd name="connsiteX1" fmla="*/ 553813 w 1116452"/>
              <a:gd name="connsiteY1" fmla="*/ 826186 h 826186"/>
              <a:gd name="connsiteX2" fmla="*/ 711132 w 1116452"/>
              <a:gd name="connsiteY2" fmla="*/ 351970 h 826186"/>
              <a:gd name="connsiteX0" fmla="*/ 686188 w 1116201"/>
              <a:gd name="connsiteY0" fmla="*/ 370270 h 790330"/>
              <a:gd name="connsiteX1" fmla="*/ 561729 w 1116201"/>
              <a:gd name="connsiteY1" fmla="*/ 790330 h 790330"/>
              <a:gd name="connsiteX2" fmla="*/ 686188 w 1116201"/>
              <a:gd name="connsiteY2" fmla="*/ 370270 h 790330"/>
              <a:gd name="connsiteX0" fmla="*/ 677922 w 1116222"/>
              <a:gd name="connsiteY0" fmla="*/ 360956 h 808095"/>
              <a:gd name="connsiteX1" fmla="*/ 564418 w 1116222"/>
              <a:gd name="connsiteY1" fmla="*/ 808095 h 808095"/>
              <a:gd name="connsiteX2" fmla="*/ 677922 w 1116222"/>
              <a:gd name="connsiteY2" fmla="*/ 360956 h 808095"/>
              <a:gd name="connsiteX0" fmla="*/ 754574 w 1192873"/>
              <a:gd name="connsiteY0" fmla="*/ 336387 h 783526"/>
              <a:gd name="connsiteX1" fmla="*/ 641070 w 1192873"/>
              <a:gd name="connsiteY1" fmla="*/ 783526 h 783526"/>
              <a:gd name="connsiteX2" fmla="*/ 754574 w 1192873"/>
              <a:gd name="connsiteY2" fmla="*/ 336387 h 783526"/>
              <a:gd name="connsiteX0" fmla="*/ 754574 w 1300519"/>
              <a:gd name="connsiteY0" fmla="*/ 313946 h 761085"/>
              <a:gd name="connsiteX1" fmla="*/ 641070 w 1300519"/>
              <a:gd name="connsiteY1" fmla="*/ 761085 h 761085"/>
              <a:gd name="connsiteX2" fmla="*/ 754574 w 1300519"/>
              <a:gd name="connsiteY2" fmla="*/ 313946 h 761085"/>
              <a:gd name="connsiteX0" fmla="*/ 716819 w 1300053"/>
              <a:gd name="connsiteY0" fmla="*/ 323607 h 743669"/>
              <a:gd name="connsiteX1" fmla="*/ 658085 w 1300053"/>
              <a:gd name="connsiteY1" fmla="*/ 743669 h 743669"/>
              <a:gd name="connsiteX2" fmla="*/ 716819 w 1300053"/>
              <a:gd name="connsiteY2" fmla="*/ 323607 h 743669"/>
              <a:gd name="connsiteX0" fmla="*/ 716819 w 1241398"/>
              <a:gd name="connsiteY0" fmla="*/ 323607 h 743669"/>
              <a:gd name="connsiteX1" fmla="*/ 658085 w 1241398"/>
              <a:gd name="connsiteY1" fmla="*/ 743669 h 743669"/>
              <a:gd name="connsiteX2" fmla="*/ 716819 w 1241398"/>
              <a:gd name="connsiteY2" fmla="*/ 323607 h 743669"/>
              <a:gd name="connsiteX0" fmla="*/ 629763 w 1154342"/>
              <a:gd name="connsiteY0" fmla="*/ 405484 h 825546"/>
              <a:gd name="connsiteX1" fmla="*/ 571029 w 1154342"/>
              <a:gd name="connsiteY1" fmla="*/ 825546 h 825546"/>
              <a:gd name="connsiteX2" fmla="*/ 629763 w 1154342"/>
              <a:gd name="connsiteY2" fmla="*/ 405484 h 825546"/>
              <a:gd name="connsiteX0" fmla="*/ 621591 w 1154228"/>
              <a:gd name="connsiteY0" fmla="*/ 374901 h 889736"/>
              <a:gd name="connsiteX1" fmla="*/ 573812 w 1154228"/>
              <a:gd name="connsiteY1" fmla="*/ 889736 h 889736"/>
              <a:gd name="connsiteX2" fmla="*/ 621591 w 1154228"/>
              <a:gd name="connsiteY2" fmla="*/ 374901 h 889736"/>
              <a:gd name="connsiteX0" fmla="*/ 621591 w 1174465"/>
              <a:gd name="connsiteY0" fmla="*/ 374901 h 889736"/>
              <a:gd name="connsiteX1" fmla="*/ 573812 w 1174465"/>
              <a:gd name="connsiteY1" fmla="*/ 889736 h 889736"/>
              <a:gd name="connsiteX2" fmla="*/ 621591 w 1174465"/>
              <a:gd name="connsiteY2" fmla="*/ 374901 h 889736"/>
              <a:gd name="connsiteX0" fmla="*/ 621591 w 1145019"/>
              <a:gd name="connsiteY0" fmla="*/ 374901 h 889736"/>
              <a:gd name="connsiteX1" fmla="*/ 573812 w 1145019"/>
              <a:gd name="connsiteY1" fmla="*/ 889736 h 889736"/>
              <a:gd name="connsiteX2" fmla="*/ 621591 w 1145019"/>
              <a:gd name="connsiteY2" fmla="*/ 374901 h 889736"/>
            </a:gdLst>
            <a:ahLst/>
            <a:cxnLst>
              <a:cxn ang="0">
                <a:pos x="connsiteX0" y="connsiteY0"/>
              </a:cxn>
              <a:cxn ang="0">
                <a:pos x="connsiteX1" y="connsiteY1"/>
              </a:cxn>
              <a:cxn ang="0">
                <a:pos x="connsiteX2" y="connsiteY2"/>
              </a:cxn>
            </a:cxnLst>
            <a:rect l="l" t="t" r="r" b="b"/>
            <a:pathLst>
              <a:path w="1145019" h="889736">
                <a:moveTo>
                  <a:pt x="621591" y="374901"/>
                </a:moveTo>
                <a:cubicBezTo>
                  <a:pt x="538749" y="-150251"/>
                  <a:pt x="1872525" y="30994"/>
                  <a:pt x="573812" y="889736"/>
                </a:cubicBezTo>
                <a:cubicBezTo>
                  <a:pt x="-724902" y="30994"/>
                  <a:pt x="581276" y="-333204"/>
                  <a:pt x="621591" y="374901"/>
                </a:cubicBezTo>
                <a:close/>
              </a:path>
            </a:pathLst>
          </a:custGeom>
          <a:gradFill flip="none" rotWithShape="1">
            <a:gsLst>
              <a:gs pos="3000">
                <a:srgbClr val="FF0000"/>
              </a:gs>
              <a:gs pos="100000">
                <a:schemeClr val="accent2">
                  <a:lumMod val="0"/>
                  <a:lumOff val="100000"/>
                </a:schemeClr>
              </a:gs>
              <a:gs pos="29000">
                <a:srgbClr val="FF0000"/>
              </a:gs>
              <a:gs pos="46000">
                <a:srgbClr val="FF0000"/>
              </a:gs>
              <a:gs pos="97000">
                <a:schemeClr val="accent2">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170C40C8-66EE-40AB-AD60-69600ED16BEB}"/>
              </a:ext>
            </a:extLst>
          </p:cNvPr>
          <p:cNvSpPr txBox="1"/>
          <p:nvPr/>
        </p:nvSpPr>
        <p:spPr>
          <a:xfrm>
            <a:off x="5912239" y="4617031"/>
            <a:ext cx="894909" cy="461665"/>
          </a:xfrm>
          <a:prstGeom prst="rect">
            <a:avLst/>
          </a:prstGeom>
          <a:noFill/>
        </p:spPr>
        <p:txBody>
          <a:bodyPr wrap="square" rtlCol="0">
            <a:spAutoFit/>
          </a:bodyPr>
          <a:lstStyle/>
          <a:p>
            <a:r>
              <a:rPr lang="en-US" altLang="zh-CN" sz="2400" dirty="0">
                <a:solidFill>
                  <a:srgbClr val="FF0000"/>
                </a:solidFill>
              </a:rPr>
              <a:t>65%</a:t>
            </a:r>
            <a:endParaRPr lang="zh-CN" altLang="en-US" sz="2400" dirty="0">
              <a:solidFill>
                <a:srgbClr val="FF0000"/>
              </a:solidFill>
            </a:endParaRPr>
          </a:p>
        </p:txBody>
      </p:sp>
      <p:cxnSp>
        <p:nvCxnSpPr>
          <p:cNvPr id="16" name="直接箭头连接符 15">
            <a:extLst>
              <a:ext uri="{FF2B5EF4-FFF2-40B4-BE49-F238E27FC236}">
                <a16:creationId xmlns:a16="http://schemas.microsoft.com/office/drawing/2014/main" id="{D360DE76-CBDC-49F9-A386-75369F3D542C}"/>
              </a:ext>
            </a:extLst>
          </p:cNvPr>
          <p:cNvCxnSpPr/>
          <p:nvPr/>
        </p:nvCxnSpPr>
        <p:spPr>
          <a:xfrm flipV="1">
            <a:off x="6807148" y="4524292"/>
            <a:ext cx="0" cy="5544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615" y="676151"/>
            <a:ext cx="3233073" cy="5618324"/>
          </a:xfrm>
          <a:prstGeom prst="rect">
            <a:avLst/>
          </a:prstGeom>
        </p:spPr>
      </p:pic>
      <p:pic>
        <p:nvPicPr>
          <p:cNvPr id="2" name="图片 1"/>
          <p:cNvPicPr>
            <a:picLocks noChangeAspect="1"/>
          </p:cNvPicPr>
          <p:nvPr/>
        </p:nvPicPr>
        <p:blipFill>
          <a:blip r:embed="rId3"/>
          <a:stretch>
            <a:fillRect/>
          </a:stretch>
        </p:blipFill>
        <p:spPr>
          <a:xfrm>
            <a:off x="4693886" y="4311501"/>
            <a:ext cx="2328530" cy="839973"/>
          </a:xfrm>
          <a:prstGeom prst="rect">
            <a:avLst/>
          </a:prstGeom>
        </p:spPr>
      </p:pic>
      <p:sp>
        <p:nvSpPr>
          <p:cNvPr id="7" name="文本框 6"/>
          <p:cNvSpPr txBox="1"/>
          <p:nvPr/>
        </p:nvSpPr>
        <p:spPr>
          <a:xfrm>
            <a:off x="5314506" y="2361833"/>
            <a:ext cx="11592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olidFill>
                  <a:schemeClr val="bg1"/>
                </a:solidFill>
                <a:latin typeface="Arial" panose="020B0604020202020204"/>
                <a:ea typeface="黑体" panose="02010609060101010101" pitchFamily="49" charset="-122"/>
              </a:rPr>
              <a:t>Soulmate</a:t>
            </a:r>
            <a:endParaRPr kumimoji="0" lang="zh-CN" altLang="en-US" sz="1800" b="0" i="0" u="none" strike="noStrike" kern="1200" cap="none" spc="0" normalizeH="0" baseline="0" noProof="0" dirty="0">
              <a:ln>
                <a:noFill/>
              </a:ln>
              <a:solidFill>
                <a:schemeClr val="bg1"/>
              </a:solidFill>
              <a:effectLst/>
              <a:uLnTx/>
              <a:uFillTx/>
              <a:latin typeface="Arial" panose="020B0604020202020204"/>
              <a:ea typeface="黑体" panose="02010609060101010101" pitchFamily="49" charset="-122"/>
            </a:endParaRPr>
          </a:p>
        </p:txBody>
      </p:sp>
      <p:sp>
        <p:nvSpPr>
          <p:cNvPr id="11" name="矩形 10"/>
          <p:cNvSpPr/>
          <p:nvPr/>
        </p:nvSpPr>
        <p:spPr>
          <a:xfrm>
            <a:off x="4752752" y="1562986"/>
            <a:ext cx="526312" cy="1807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糖果</a:t>
            </a:r>
            <a:r>
              <a:rPr lang="en-US" altLang="zh-CN" sz="800" dirty="0">
                <a:solidFill>
                  <a:srgbClr val="FF0000"/>
                </a:solidFill>
                <a:latin typeface="Arial" panose="020B0604020202020204"/>
                <a:ea typeface="黑体" panose="02010609060101010101" pitchFamily="49" charset="-122"/>
              </a:rPr>
              <a:t>4</a:t>
            </a:r>
            <a:r>
              <a:rPr kumimoji="0" lang="en-US" altLang="zh-CN" sz="8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0</a:t>
            </a:r>
            <a:endParaRPr kumimoji="0" lang="zh-CN" altLang="en-US" sz="8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endParaRPr>
          </a:p>
        </p:txBody>
      </p:sp>
      <p:sp>
        <p:nvSpPr>
          <p:cNvPr id="3" name="心形 2"/>
          <p:cNvSpPr/>
          <p:nvPr/>
        </p:nvSpPr>
        <p:spPr>
          <a:xfrm>
            <a:off x="5501959" y="4469907"/>
            <a:ext cx="712383" cy="523159"/>
          </a:xfrm>
          <a:prstGeom prst="hear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心动</a:t>
            </a:r>
          </a:p>
        </p:txBody>
      </p:sp>
      <p:pic>
        <p:nvPicPr>
          <p:cNvPr id="9" name="图片 8"/>
          <p:cNvPicPr>
            <a:picLocks noChangeAspect="1"/>
          </p:cNvPicPr>
          <p:nvPr/>
        </p:nvPicPr>
        <p:blipFill>
          <a:blip r:embed="rId4"/>
          <a:stretch>
            <a:fillRect/>
          </a:stretch>
        </p:blipFill>
        <p:spPr>
          <a:xfrm>
            <a:off x="6304960" y="4458681"/>
            <a:ext cx="579337" cy="523159"/>
          </a:xfrm>
          <a:prstGeom prst="rect">
            <a:avLst/>
          </a:prstGeom>
          <a:solidFill>
            <a:schemeClr val="accent2">
              <a:lumMod val="40000"/>
              <a:lumOff val="60000"/>
            </a:schemeClr>
          </a:solidFill>
        </p:spPr>
      </p:pic>
      <p:pic>
        <p:nvPicPr>
          <p:cNvPr id="10" name="图片 9"/>
          <p:cNvPicPr>
            <a:picLocks noChangeAspect="1"/>
          </p:cNvPicPr>
          <p:nvPr/>
        </p:nvPicPr>
        <p:blipFill>
          <a:blip r:embed="rId4"/>
          <a:stretch>
            <a:fillRect/>
          </a:stretch>
        </p:blipFill>
        <p:spPr>
          <a:xfrm>
            <a:off x="4823065" y="4450609"/>
            <a:ext cx="588275" cy="531231"/>
          </a:xfrm>
          <a:prstGeom prst="rect">
            <a:avLst/>
          </a:prstGeom>
          <a:solidFill>
            <a:schemeClr val="tx2">
              <a:lumMod val="60000"/>
              <a:lumOff val="40000"/>
            </a:schemeClr>
          </a:solidFill>
        </p:spPr>
      </p:pic>
      <p:sp>
        <p:nvSpPr>
          <p:cNvPr id="12" name="文本框 11"/>
          <p:cNvSpPr txBox="1"/>
          <p:nvPr/>
        </p:nvSpPr>
        <p:spPr>
          <a:xfrm>
            <a:off x="662894" y="132455"/>
            <a:ext cx="14398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产品展示</a:t>
            </a:r>
            <a:endParaRPr kumimoji="0" lang="en-US" altLang="zh-CN" sz="24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3" name="矩形 12"/>
          <p:cNvSpPr/>
          <p:nvPr/>
        </p:nvSpPr>
        <p:spPr>
          <a:xfrm>
            <a:off x="175787" y="808060"/>
            <a:ext cx="134684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配对成功</a:t>
            </a:r>
            <a:endParaRPr kumimoji="0" lang="en-US" altLang="zh-CN"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5094" y="673073"/>
            <a:ext cx="2692202" cy="5629149"/>
          </a:xfrm>
          <a:prstGeom prst="rect">
            <a:avLst/>
          </a:prstGeom>
        </p:spPr>
      </p:pic>
      <p:pic>
        <p:nvPicPr>
          <p:cNvPr id="5" name="图片 4"/>
          <p:cNvPicPr>
            <a:picLocks noChangeAspect="1"/>
          </p:cNvPicPr>
          <p:nvPr/>
        </p:nvPicPr>
        <p:blipFill>
          <a:blip r:embed="rId3"/>
          <a:stretch>
            <a:fillRect/>
          </a:stretch>
        </p:blipFill>
        <p:spPr>
          <a:xfrm>
            <a:off x="4801243" y="1477839"/>
            <a:ext cx="2259904" cy="4019615"/>
          </a:xfrm>
          <a:prstGeom prst="rect">
            <a:avLst/>
          </a:prstGeom>
        </p:spPr>
      </p:pic>
      <p:sp>
        <p:nvSpPr>
          <p:cNvPr id="6" name="文本框 5"/>
          <p:cNvSpPr txBox="1"/>
          <p:nvPr/>
        </p:nvSpPr>
        <p:spPr>
          <a:xfrm>
            <a:off x="662894" y="132455"/>
            <a:ext cx="14398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产品展示</a:t>
            </a:r>
            <a:endParaRPr kumimoji="0" lang="en-US" altLang="zh-CN" sz="24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7" name="矩形 6"/>
          <p:cNvSpPr/>
          <p:nvPr/>
        </p:nvSpPr>
        <p:spPr>
          <a:xfrm>
            <a:off x="175787" y="808060"/>
            <a:ext cx="134684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进入社交</a:t>
            </a:r>
            <a:endParaRPr kumimoji="0" lang="en-US" altLang="zh-CN"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137" y="685801"/>
            <a:ext cx="12205137" cy="5604640"/>
          </a:xfrm>
          <a:prstGeom prst="rect">
            <a:avLst/>
          </a:prstGeom>
          <a:solidFill>
            <a:schemeClr val="accent1">
              <a:alpha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26" name="椭圆 25"/>
          <p:cNvSpPr/>
          <p:nvPr/>
        </p:nvSpPr>
        <p:spPr>
          <a:xfrm>
            <a:off x="3312795" y="2059303"/>
            <a:ext cx="2186940" cy="2186940"/>
          </a:xfrm>
          <a:prstGeom prst="ellipse">
            <a:avLst/>
          </a:prstGeom>
          <a:solidFill>
            <a:srgbClr val="04B6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Times New Roman" panose="02020603050405020304" charset="0"/>
              </a:rPr>
              <a:t>05</a:t>
            </a:r>
          </a:p>
        </p:txBody>
      </p:sp>
      <p:sp>
        <p:nvSpPr>
          <p:cNvPr id="27" name="文本框 26"/>
          <p:cNvSpPr txBox="1"/>
          <p:nvPr/>
        </p:nvSpPr>
        <p:spPr>
          <a:xfrm>
            <a:off x="5973445" y="2445974"/>
            <a:ext cx="4388485" cy="1886029"/>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商业模式</a:t>
            </a:r>
            <a:endParaRPr kumimoji="0" lang="en-US" altLang="zh-CN" sz="4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endParaRPr>
          </a:p>
          <a:p>
            <a:pPr lvl="0">
              <a:lnSpc>
                <a:spcPct val="130000"/>
              </a:lnSpc>
            </a:pPr>
            <a:r>
              <a:rPr lang="en-US" altLang="zh-CN" sz="2400" b="1" dirty="0">
                <a:solidFill>
                  <a:srgbClr val="E7E6E6">
                    <a:lumMod val="50000"/>
                  </a:srgbClr>
                </a:solidFill>
                <a:latin typeface="微软雅黑" panose="020B0503020204020204" charset="-122"/>
                <a:ea typeface="微软雅黑" panose="020B0503020204020204" charset="-122"/>
                <a:cs typeface="微软雅黑" panose="020B0503020204020204" charset="-122"/>
              </a:rPr>
              <a:t>Business Model</a:t>
            </a:r>
            <a:endParaRPr lang="zh-CN" altLang="en-US" sz="2400" b="1" dirty="0">
              <a:solidFill>
                <a:srgbClr val="E7E6E6">
                  <a:lumMod val="50000"/>
                </a:srgbClr>
              </a:solidFill>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srgbClr val="E7E6E6">
                  <a:lumMod val="50000"/>
                </a:srgbClr>
              </a:solidFill>
              <a:effectLst/>
              <a:uLnTx/>
              <a:uFillTx/>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5787" y="808060"/>
            <a:ext cx="134684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solidFill>
                  <a:prstClr val="black"/>
                </a:solidFill>
                <a:latin typeface="微软雅黑" panose="020B0503020204020204" charset="-122"/>
                <a:ea typeface="微软雅黑" panose="020B0503020204020204" charset="-122"/>
              </a:rPr>
              <a:t>A</a:t>
            </a:r>
            <a:r>
              <a:rPr kumimoji="0" lang="en-US" altLang="zh-CN"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r>
              <a:rPr lang="zh-CN" altLang="en-US" b="1" dirty="0">
                <a:solidFill>
                  <a:prstClr val="black"/>
                </a:solidFill>
                <a:latin typeface="微软雅黑" panose="020B0503020204020204" charset="-122"/>
                <a:ea typeface="微软雅黑" panose="020B0503020204020204" charset="-122"/>
              </a:rPr>
              <a:t>盈利模式</a:t>
            </a:r>
            <a:endParaRPr kumimoji="0" lang="en-US" altLang="zh-CN"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4" name="组合 3">
            <a:extLst>
              <a:ext uri="{FF2B5EF4-FFF2-40B4-BE49-F238E27FC236}">
                <a16:creationId xmlns:a16="http://schemas.microsoft.com/office/drawing/2014/main" id="{5F7C12E8-F486-4E30-8866-F55E6258A49C}"/>
              </a:ext>
            </a:extLst>
          </p:cNvPr>
          <p:cNvGrpSpPr/>
          <p:nvPr/>
        </p:nvGrpSpPr>
        <p:grpSpPr>
          <a:xfrm>
            <a:off x="849209" y="1253508"/>
            <a:ext cx="10220607" cy="4796432"/>
            <a:chOff x="1696511" y="1246038"/>
            <a:chExt cx="10394882" cy="4878216"/>
          </a:xfrm>
        </p:grpSpPr>
        <p:sp>
          <p:nvSpPr>
            <p:cNvPr id="5" name="Freeform 5">
              <a:extLst>
                <a:ext uri="{FF2B5EF4-FFF2-40B4-BE49-F238E27FC236}">
                  <a16:creationId xmlns:a16="http://schemas.microsoft.com/office/drawing/2014/main" id="{D2A72299-17B7-4E1A-AA25-830E03FE3884}"/>
                </a:ext>
              </a:extLst>
            </p:cNvPr>
            <p:cNvSpPr/>
            <p:nvPr/>
          </p:nvSpPr>
          <p:spPr bwMode="auto">
            <a:xfrm>
              <a:off x="1696511" y="2790392"/>
              <a:ext cx="1900602" cy="1389570"/>
            </a:xfrm>
            <a:custGeom>
              <a:avLst/>
              <a:gdLst>
                <a:gd name="T0" fmla="*/ 1408 w 2454"/>
                <a:gd name="T1" fmla="*/ 175 h 2140"/>
                <a:gd name="T2" fmla="*/ 1887 w 2454"/>
                <a:gd name="T3" fmla="*/ 1005 h 2140"/>
                <a:gd name="T4" fmla="*/ 2364 w 2454"/>
                <a:gd name="T5" fmla="*/ 1832 h 2140"/>
                <a:gd name="T6" fmla="*/ 2189 w 2454"/>
                <a:gd name="T7" fmla="*/ 2140 h 2140"/>
                <a:gd name="T8" fmla="*/ 1231 w 2454"/>
                <a:gd name="T9" fmla="*/ 2140 h 2140"/>
                <a:gd name="T10" fmla="*/ 276 w 2454"/>
                <a:gd name="T11" fmla="*/ 2140 h 2140"/>
                <a:gd name="T12" fmla="*/ 97 w 2454"/>
                <a:gd name="T13" fmla="*/ 1834 h 2140"/>
                <a:gd name="T14" fmla="*/ 575 w 2454"/>
                <a:gd name="T15" fmla="*/ 1005 h 2140"/>
                <a:gd name="T16" fmla="*/ 1053 w 2454"/>
                <a:gd name="T17" fmla="*/ 178 h 2140"/>
                <a:gd name="T18" fmla="*/ 1408 w 2454"/>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0">
                  <a:moveTo>
                    <a:pt x="1408" y="175"/>
                  </a:moveTo>
                  <a:lnTo>
                    <a:pt x="1887" y="1005"/>
                  </a:lnTo>
                  <a:cubicBezTo>
                    <a:pt x="2046" y="1280"/>
                    <a:pt x="2205" y="1556"/>
                    <a:pt x="2364" y="1832"/>
                  </a:cubicBezTo>
                  <a:cubicBezTo>
                    <a:pt x="2454" y="2028"/>
                    <a:pt x="2396" y="2132"/>
                    <a:pt x="2189" y="2140"/>
                  </a:cubicBezTo>
                  <a:lnTo>
                    <a:pt x="1231" y="2140"/>
                  </a:lnTo>
                  <a:cubicBezTo>
                    <a:pt x="913" y="2140"/>
                    <a:pt x="594" y="2140"/>
                    <a:pt x="276" y="2140"/>
                  </a:cubicBezTo>
                  <a:cubicBezTo>
                    <a:pt x="61" y="2119"/>
                    <a:pt x="0" y="2018"/>
                    <a:pt x="97" y="1834"/>
                  </a:cubicBezTo>
                  <a:lnTo>
                    <a:pt x="575" y="1005"/>
                  </a:lnTo>
                  <a:cubicBezTo>
                    <a:pt x="734" y="729"/>
                    <a:pt x="894" y="453"/>
                    <a:pt x="1053" y="178"/>
                  </a:cubicBezTo>
                  <a:cubicBezTo>
                    <a:pt x="1178" y="2"/>
                    <a:pt x="1297" y="0"/>
                    <a:pt x="1408" y="175"/>
                  </a:cubicBezTo>
                  <a:close/>
                </a:path>
              </a:pathLst>
            </a:custGeom>
            <a:solidFill>
              <a:srgbClr val="214B96"/>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121920" tIns="60960" rIns="121920" bIns="60960" numCol="1" anchor="t" anchorCtr="0" compatLnSpc="1"/>
            <a:lstStyle/>
            <a:p>
              <a:pPr defTabSz="1218565"/>
              <a:endParaRPr lang="zh-CN" altLang="en-US" sz="1600">
                <a:solidFill>
                  <a:srgbClr val="5C5C5C"/>
                </a:solidFill>
                <a:latin typeface="Arial" panose="020B0604020202020204"/>
                <a:ea typeface="微软雅黑" panose="020B0503020204020204" pitchFamily="34" charset="-122"/>
              </a:endParaRPr>
            </a:p>
          </p:txBody>
        </p:sp>
        <p:sp>
          <p:nvSpPr>
            <p:cNvPr id="7" name="Freeform 7">
              <a:extLst>
                <a:ext uri="{FF2B5EF4-FFF2-40B4-BE49-F238E27FC236}">
                  <a16:creationId xmlns:a16="http://schemas.microsoft.com/office/drawing/2014/main" id="{B49025F5-F282-420E-B9D7-6B827312E0E6}"/>
                </a:ext>
              </a:extLst>
            </p:cNvPr>
            <p:cNvSpPr/>
            <p:nvPr/>
          </p:nvSpPr>
          <p:spPr bwMode="auto">
            <a:xfrm>
              <a:off x="8369568" y="2790392"/>
              <a:ext cx="1898864" cy="1389570"/>
            </a:xfrm>
            <a:custGeom>
              <a:avLst/>
              <a:gdLst>
                <a:gd name="T0" fmla="*/ 1408 w 2454"/>
                <a:gd name="T1" fmla="*/ 175 h 2140"/>
                <a:gd name="T2" fmla="*/ 1887 w 2454"/>
                <a:gd name="T3" fmla="*/ 1005 h 2140"/>
                <a:gd name="T4" fmla="*/ 2364 w 2454"/>
                <a:gd name="T5" fmla="*/ 1832 h 2140"/>
                <a:gd name="T6" fmla="*/ 2189 w 2454"/>
                <a:gd name="T7" fmla="*/ 2140 h 2140"/>
                <a:gd name="T8" fmla="*/ 1231 w 2454"/>
                <a:gd name="T9" fmla="*/ 2140 h 2140"/>
                <a:gd name="T10" fmla="*/ 276 w 2454"/>
                <a:gd name="T11" fmla="*/ 2140 h 2140"/>
                <a:gd name="T12" fmla="*/ 96 w 2454"/>
                <a:gd name="T13" fmla="*/ 1834 h 2140"/>
                <a:gd name="T14" fmla="*/ 575 w 2454"/>
                <a:gd name="T15" fmla="*/ 1005 h 2140"/>
                <a:gd name="T16" fmla="*/ 1053 w 2454"/>
                <a:gd name="T17" fmla="*/ 178 h 2140"/>
                <a:gd name="T18" fmla="*/ 1408 w 2454"/>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0">
                  <a:moveTo>
                    <a:pt x="1408" y="175"/>
                  </a:moveTo>
                  <a:lnTo>
                    <a:pt x="1887" y="1005"/>
                  </a:lnTo>
                  <a:cubicBezTo>
                    <a:pt x="2046" y="1280"/>
                    <a:pt x="2205" y="1556"/>
                    <a:pt x="2364" y="1832"/>
                  </a:cubicBezTo>
                  <a:cubicBezTo>
                    <a:pt x="2454" y="2028"/>
                    <a:pt x="2396" y="2132"/>
                    <a:pt x="2189" y="2140"/>
                  </a:cubicBezTo>
                  <a:lnTo>
                    <a:pt x="1231" y="2140"/>
                  </a:lnTo>
                  <a:cubicBezTo>
                    <a:pt x="913" y="2140"/>
                    <a:pt x="594" y="2140"/>
                    <a:pt x="276" y="2140"/>
                  </a:cubicBezTo>
                  <a:cubicBezTo>
                    <a:pt x="61" y="2119"/>
                    <a:pt x="0" y="2018"/>
                    <a:pt x="96" y="1834"/>
                  </a:cubicBezTo>
                  <a:lnTo>
                    <a:pt x="575" y="1005"/>
                  </a:lnTo>
                  <a:cubicBezTo>
                    <a:pt x="734" y="729"/>
                    <a:pt x="894" y="453"/>
                    <a:pt x="1053" y="178"/>
                  </a:cubicBezTo>
                  <a:cubicBezTo>
                    <a:pt x="1178" y="2"/>
                    <a:pt x="1297" y="0"/>
                    <a:pt x="1408" y="175"/>
                  </a:cubicBezTo>
                  <a:close/>
                </a:path>
              </a:pathLst>
            </a:custGeom>
          </p:spPr>
          <p:style>
            <a:lnRef idx="1">
              <a:schemeClr val="accent3"/>
            </a:lnRef>
            <a:fillRef idx="3">
              <a:schemeClr val="accent3"/>
            </a:fillRef>
            <a:effectRef idx="2">
              <a:schemeClr val="accent3"/>
            </a:effectRef>
            <a:fontRef idx="minor">
              <a:schemeClr val="lt1"/>
            </a:fontRef>
          </p:style>
          <p:txBody>
            <a:bodyPr vert="horz" wrap="square" lIns="121920" tIns="60960" rIns="121920" bIns="60960" numCol="1" anchor="t" anchorCtr="0" compatLnSpc="1"/>
            <a:lstStyle/>
            <a:p>
              <a:pPr defTabSz="1218565"/>
              <a:endParaRPr lang="zh-CN" altLang="en-US" sz="1600" dirty="0">
                <a:solidFill>
                  <a:srgbClr val="5C5C5C"/>
                </a:solidFill>
                <a:latin typeface="Arial" panose="020B0604020202020204"/>
                <a:ea typeface="微软雅黑" panose="020B0503020204020204" pitchFamily="34" charset="-122"/>
              </a:endParaRPr>
            </a:p>
          </p:txBody>
        </p:sp>
        <p:sp>
          <p:nvSpPr>
            <p:cNvPr id="8" name="Freeform 8">
              <a:extLst>
                <a:ext uri="{FF2B5EF4-FFF2-40B4-BE49-F238E27FC236}">
                  <a16:creationId xmlns:a16="http://schemas.microsoft.com/office/drawing/2014/main" id="{666EBCD4-266B-4C01-932E-1B035694821C}"/>
                </a:ext>
              </a:extLst>
            </p:cNvPr>
            <p:cNvSpPr/>
            <p:nvPr/>
          </p:nvSpPr>
          <p:spPr bwMode="auto">
            <a:xfrm>
              <a:off x="3364756" y="2733250"/>
              <a:ext cx="1900602" cy="1389570"/>
            </a:xfrm>
            <a:custGeom>
              <a:avLst/>
              <a:gdLst>
                <a:gd name="T0" fmla="*/ 1408 w 2454"/>
                <a:gd name="T1" fmla="*/ 1966 h 2141"/>
                <a:gd name="T2" fmla="*/ 1887 w 2454"/>
                <a:gd name="T3" fmla="*/ 1136 h 2141"/>
                <a:gd name="T4" fmla="*/ 2365 w 2454"/>
                <a:gd name="T5" fmla="*/ 309 h 2141"/>
                <a:gd name="T6" fmla="*/ 2189 w 2454"/>
                <a:gd name="T7" fmla="*/ 0 h 2141"/>
                <a:gd name="T8" fmla="*/ 1231 w 2454"/>
                <a:gd name="T9" fmla="*/ 0 h 2141"/>
                <a:gd name="T10" fmla="*/ 276 w 2454"/>
                <a:gd name="T11" fmla="*/ 0 h 2141"/>
                <a:gd name="T12" fmla="*/ 97 w 2454"/>
                <a:gd name="T13" fmla="*/ 307 h 2141"/>
                <a:gd name="T14" fmla="*/ 576 w 2454"/>
                <a:gd name="T15" fmla="*/ 1136 h 2141"/>
                <a:gd name="T16" fmla="*/ 1053 w 2454"/>
                <a:gd name="T17" fmla="*/ 1963 h 2141"/>
                <a:gd name="T18" fmla="*/ 1408 w 2454"/>
                <a:gd name="T19" fmla="*/ 1966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1">
                  <a:moveTo>
                    <a:pt x="1408" y="1966"/>
                  </a:moveTo>
                  <a:lnTo>
                    <a:pt x="1887" y="1136"/>
                  </a:lnTo>
                  <a:cubicBezTo>
                    <a:pt x="2046" y="861"/>
                    <a:pt x="2205" y="585"/>
                    <a:pt x="2365" y="309"/>
                  </a:cubicBezTo>
                  <a:cubicBezTo>
                    <a:pt x="2454" y="113"/>
                    <a:pt x="2396" y="9"/>
                    <a:pt x="2189" y="0"/>
                  </a:cubicBezTo>
                  <a:lnTo>
                    <a:pt x="1231" y="0"/>
                  </a:lnTo>
                  <a:cubicBezTo>
                    <a:pt x="913" y="0"/>
                    <a:pt x="595" y="0"/>
                    <a:pt x="276" y="0"/>
                  </a:cubicBezTo>
                  <a:cubicBezTo>
                    <a:pt x="61" y="21"/>
                    <a:pt x="0" y="123"/>
                    <a:pt x="97" y="307"/>
                  </a:cubicBezTo>
                  <a:lnTo>
                    <a:pt x="576" y="1136"/>
                  </a:lnTo>
                  <a:cubicBezTo>
                    <a:pt x="735" y="1412"/>
                    <a:pt x="894" y="1688"/>
                    <a:pt x="1053" y="1963"/>
                  </a:cubicBezTo>
                  <a:cubicBezTo>
                    <a:pt x="1179" y="2139"/>
                    <a:pt x="1297" y="2141"/>
                    <a:pt x="1408" y="1966"/>
                  </a:cubicBezTo>
                  <a:close/>
                </a:path>
              </a:pathLst>
            </a:custGeom>
            <a:solidFill>
              <a:schemeClr val="accent4">
                <a:lumMod val="75000"/>
              </a:schemeClr>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121920" tIns="60960" rIns="121920" bIns="60960" numCol="1" anchor="t" anchorCtr="0" compatLnSpc="1"/>
            <a:lstStyle/>
            <a:p>
              <a:pPr defTabSz="1218565"/>
              <a:endParaRPr lang="zh-CN" altLang="en-US" sz="1600">
                <a:solidFill>
                  <a:srgbClr val="5C5C5C"/>
                </a:solidFill>
                <a:latin typeface="Arial" panose="020B0604020202020204"/>
                <a:ea typeface="微软雅黑" panose="020B0503020204020204" pitchFamily="34" charset="-122"/>
              </a:endParaRPr>
            </a:p>
          </p:txBody>
        </p:sp>
        <p:sp>
          <p:nvSpPr>
            <p:cNvPr id="9" name="Freeform 9">
              <a:extLst>
                <a:ext uri="{FF2B5EF4-FFF2-40B4-BE49-F238E27FC236}">
                  <a16:creationId xmlns:a16="http://schemas.microsoft.com/office/drawing/2014/main" id="{4C94B96C-0D0B-429B-9F48-2452BE37A973}"/>
                </a:ext>
              </a:extLst>
            </p:cNvPr>
            <p:cNvSpPr/>
            <p:nvPr/>
          </p:nvSpPr>
          <p:spPr bwMode="auto">
            <a:xfrm>
              <a:off x="6701322" y="2733250"/>
              <a:ext cx="1898864" cy="1389570"/>
            </a:xfrm>
            <a:custGeom>
              <a:avLst/>
              <a:gdLst>
                <a:gd name="T0" fmla="*/ 1408 w 2453"/>
                <a:gd name="T1" fmla="*/ 1966 h 2141"/>
                <a:gd name="T2" fmla="*/ 1886 w 2453"/>
                <a:gd name="T3" fmla="*/ 1136 h 2141"/>
                <a:gd name="T4" fmla="*/ 2364 w 2453"/>
                <a:gd name="T5" fmla="*/ 309 h 2141"/>
                <a:gd name="T6" fmla="*/ 2188 w 2453"/>
                <a:gd name="T7" fmla="*/ 0 h 2141"/>
                <a:gd name="T8" fmla="*/ 1231 w 2453"/>
                <a:gd name="T9" fmla="*/ 0 h 2141"/>
                <a:gd name="T10" fmla="*/ 276 w 2453"/>
                <a:gd name="T11" fmla="*/ 0 h 2141"/>
                <a:gd name="T12" fmla="*/ 96 w 2453"/>
                <a:gd name="T13" fmla="*/ 307 h 2141"/>
                <a:gd name="T14" fmla="*/ 575 w 2453"/>
                <a:gd name="T15" fmla="*/ 1136 h 2141"/>
                <a:gd name="T16" fmla="*/ 1052 w 2453"/>
                <a:gd name="T17" fmla="*/ 1963 h 2141"/>
                <a:gd name="T18" fmla="*/ 1408 w 2453"/>
                <a:gd name="T19" fmla="*/ 1966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3" h="2141">
                  <a:moveTo>
                    <a:pt x="1408" y="1966"/>
                  </a:moveTo>
                  <a:lnTo>
                    <a:pt x="1886" y="1136"/>
                  </a:lnTo>
                  <a:cubicBezTo>
                    <a:pt x="2046" y="861"/>
                    <a:pt x="2205" y="585"/>
                    <a:pt x="2364" y="309"/>
                  </a:cubicBezTo>
                  <a:cubicBezTo>
                    <a:pt x="2453" y="113"/>
                    <a:pt x="2396" y="9"/>
                    <a:pt x="2188" y="0"/>
                  </a:cubicBezTo>
                  <a:lnTo>
                    <a:pt x="1231" y="0"/>
                  </a:lnTo>
                  <a:cubicBezTo>
                    <a:pt x="912" y="0"/>
                    <a:pt x="594" y="0"/>
                    <a:pt x="276" y="0"/>
                  </a:cubicBezTo>
                  <a:cubicBezTo>
                    <a:pt x="61" y="21"/>
                    <a:pt x="0" y="123"/>
                    <a:pt x="96" y="307"/>
                  </a:cubicBezTo>
                  <a:lnTo>
                    <a:pt x="575" y="1136"/>
                  </a:lnTo>
                  <a:cubicBezTo>
                    <a:pt x="734" y="1412"/>
                    <a:pt x="893" y="1688"/>
                    <a:pt x="1052" y="1963"/>
                  </a:cubicBezTo>
                  <a:cubicBezTo>
                    <a:pt x="1178" y="2139"/>
                    <a:pt x="1297" y="2141"/>
                    <a:pt x="1408" y="1966"/>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vert="horz" wrap="square" lIns="121920" tIns="60960" rIns="121920" bIns="60960" numCol="1" anchor="t" anchorCtr="0" compatLnSpc="1"/>
            <a:lstStyle/>
            <a:p>
              <a:pPr defTabSz="1218565"/>
              <a:endParaRPr lang="zh-CN" altLang="en-US" sz="1600" dirty="0">
                <a:solidFill>
                  <a:srgbClr val="5C5C5C"/>
                </a:solidFill>
                <a:latin typeface="Arial" panose="020B0604020202020204"/>
                <a:ea typeface="微软雅黑" panose="020B0503020204020204" pitchFamily="34" charset="-122"/>
              </a:endParaRPr>
            </a:p>
          </p:txBody>
        </p:sp>
        <p:sp>
          <p:nvSpPr>
            <p:cNvPr id="10" name="Freeform 10">
              <a:extLst>
                <a:ext uri="{FF2B5EF4-FFF2-40B4-BE49-F238E27FC236}">
                  <a16:creationId xmlns:a16="http://schemas.microsoft.com/office/drawing/2014/main" id="{07F44130-0E34-4DDA-A225-9846CA7ED185}"/>
                </a:ext>
              </a:extLst>
            </p:cNvPr>
            <p:cNvSpPr/>
            <p:nvPr/>
          </p:nvSpPr>
          <p:spPr bwMode="auto">
            <a:xfrm>
              <a:off x="1748405" y="1301855"/>
              <a:ext cx="842853" cy="1684119"/>
            </a:xfrm>
            <a:custGeom>
              <a:avLst/>
              <a:gdLst>
                <a:gd name="T0" fmla="*/ 1191 w 1191"/>
                <a:gd name="T1" fmla="*/ 2372 h 2372"/>
                <a:gd name="T2" fmla="*/ 0 w 1191"/>
                <a:gd name="T3" fmla="*/ 2372 h 2372"/>
                <a:gd name="T4" fmla="*/ 0 w 1191"/>
                <a:gd name="T5" fmla="*/ 0 h 2372"/>
              </a:gdLst>
              <a:ahLst/>
              <a:cxnLst>
                <a:cxn ang="0">
                  <a:pos x="T0" y="T1"/>
                </a:cxn>
                <a:cxn ang="0">
                  <a:pos x="T2" y="T3"/>
                </a:cxn>
                <a:cxn ang="0">
                  <a:pos x="T4" y="T5"/>
                </a:cxn>
              </a:cxnLst>
              <a:rect l="0" t="0" r="r" b="b"/>
              <a:pathLst>
                <a:path w="1191" h="2372">
                  <a:moveTo>
                    <a:pt x="1191" y="2372"/>
                  </a:moveTo>
                  <a:lnTo>
                    <a:pt x="0" y="2372"/>
                  </a:lnTo>
                  <a:lnTo>
                    <a:pt x="0" y="0"/>
                  </a:lnTo>
                </a:path>
              </a:pathLst>
            </a:custGeom>
            <a:noFill/>
            <a:ln w="12700" cap="flat">
              <a:solidFill>
                <a:schemeClr val="accent1">
                  <a:lumMod val="75000"/>
                </a:schemeClr>
              </a:solidFill>
              <a:prstDash val="dash"/>
              <a:miter lim="800000"/>
              <a:headEnd type="oval" w="med" len="med"/>
              <a:tailEnd type="oval" w="med" len="med"/>
            </a:ln>
          </p:spPr>
          <p:txBody>
            <a:bodyPr vert="horz" wrap="square" lIns="121904" tIns="60952" rIns="121904" bIns="60952" numCol="1" anchor="t" anchorCtr="0" compatLnSpc="1"/>
            <a:lstStyle/>
            <a:p>
              <a:pPr defTabSz="1218565"/>
              <a:endParaRPr lang="zh-CN" altLang="en-US" sz="1600" dirty="0">
                <a:solidFill>
                  <a:prstClr val="white"/>
                </a:solidFill>
                <a:latin typeface="Arial" panose="020B0604020202020204"/>
                <a:ea typeface="微软雅黑" panose="020B0503020204020204" pitchFamily="34" charset="-122"/>
              </a:endParaRPr>
            </a:p>
          </p:txBody>
        </p:sp>
        <p:sp>
          <p:nvSpPr>
            <p:cNvPr id="11" name="Freeform 11">
              <a:extLst>
                <a:ext uri="{FF2B5EF4-FFF2-40B4-BE49-F238E27FC236}">
                  <a16:creationId xmlns:a16="http://schemas.microsoft.com/office/drawing/2014/main" id="{8E80A1A6-B1D6-4C4A-A066-AB20576EBC4B}"/>
                </a:ext>
              </a:extLst>
            </p:cNvPr>
            <p:cNvSpPr/>
            <p:nvPr/>
          </p:nvSpPr>
          <p:spPr bwMode="auto">
            <a:xfrm>
              <a:off x="5442037" y="1301855"/>
              <a:ext cx="493649" cy="1684119"/>
            </a:xfrm>
            <a:custGeom>
              <a:avLst/>
              <a:gdLst>
                <a:gd name="T0" fmla="*/ 697 w 697"/>
                <a:gd name="T1" fmla="*/ 2372 h 2372"/>
                <a:gd name="T2" fmla="*/ 0 w 697"/>
                <a:gd name="T3" fmla="*/ 2372 h 2372"/>
                <a:gd name="T4" fmla="*/ 0 w 697"/>
                <a:gd name="T5" fmla="*/ 0 h 2372"/>
              </a:gdLst>
              <a:ahLst/>
              <a:cxnLst>
                <a:cxn ang="0">
                  <a:pos x="T0" y="T1"/>
                </a:cxn>
                <a:cxn ang="0">
                  <a:pos x="T2" y="T3"/>
                </a:cxn>
                <a:cxn ang="0">
                  <a:pos x="T4" y="T5"/>
                </a:cxn>
              </a:cxnLst>
              <a:rect l="0" t="0" r="r" b="b"/>
              <a:pathLst>
                <a:path w="697" h="2372">
                  <a:moveTo>
                    <a:pt x="697" y="2372"/>
                  </a:moveTo>
                  <a:lnTo>
                    <a:pt x="0" y="2372"/>
                  </a:lnTo>
                  <a:lnTo>
                    <a:pt x="0" y="0"/>
                  </a:lnTo>
                </a:path>
              </a:pathLst>
            </a:custGeom>
            <a:noFill/>
            <a:ln w="9525" cap="flat">
              <a:solidFill>
                <a:schemeClr val="accent1">
                  <a:lumMod val="60000"/>
                  <a:lumOff val="40000"/>
                </a:schemeClr>
              </a:solidFill>
              <a:prstDash val="dash"/>
              <a:miter lim="800000"/>
              <a:headEnd type="oval" w="med" len="med"/>
              <a:tailEnd type="oval" w="med" len="med"/>
            </a:ln>
          </p:spPr>
          <p:txBody>
            <a:bodyPr vert="horz" wrap="square" lIns="121904" tIns="60952" rIns="121904" bIns="60952" numCol="1" anchor="t" anchorCtr="0" compatLnSpc="1"/>
            <a:lstStyle/>
            <a:p>
              <a:pPr defTabSz="1218565"/>
              <a:endParaRPr lang="zh-CN" altLang="en-US" sz="1600">
                <a:solidFill>
                  <a:prstClr val="white"/>
                </a:solidFill>
                <a:latin typeface="Arial" panose="020B0604020202020204"/>
                <a:ea typeface="微软雅黑" panose="020B0503020204020204" pitchFamily="34" charset="-122"/>
              </a:endParaRPr>
            </a:p>
          </p:txBody>
        </p:sp>
        <p:sp>
          <p:nvSpPr>
            <p:cNvPr id="12" name="Freeform 12">
              <a:extLst>
                <a:ext uri="{FF2B5EF4-FFF2-40B4-BE49-F238E27FC236}">
                  <a16:creationId xmlns:a16="http://schemas.microsoft.com/office/drawing/2014/main" id="{13DED4E9-0594-433E-9C20-C5B99CF72010}"/>
                </a:ext>
              </a:extLst>
            </p:cNvPr>
            <p:cNvSpPr/>
            <p:nvPr/>
          </p:nvSpPr>
          <p:spPr bwMode="auto">
            <a:xfrm>
              <a:off x="8761067" y="1301855"/>
              <a:ext cx="523807" cy="1684119"/>
            </a:xfrm>
            <a:custGeom>
              <a:avLst/>
              <a:gdLst>
                <a:gd name="T0" fmla="*/ 741 w 741"/>
                <a:gd name="T1" fmla="*/ 2372 h 2372"/>
                <a:gd name="T2" fmla="*/ 0 w 741"/>
                <a:gd name="T3" fmla="*/ 2372 h 2372"/>
                <a:gd name="T4" fmla="*/ 0 w 741"/>
                <a:gd name="T5" fmla="*/ 0 h 2372"/>
              </a:gdLst>
              <a:ahLst/>
              <a:cxnLst>
                <a:cxn ang="0">
                  <a:pos x="T0" y="T1"/>
                </a:cxn>
                <a:cxn ang="0">
                  <a:pos x="T2" y="T3"/>
                </a:cxn>
                <a:cxn ang="0">
                  <a:pos x="T4" y="T5"/>
                </a:cxn>
              </a:cxnLst>
              <a:rect l="0" t="0" r="r" b="b"/>
              <a:pathLst>
                <a:path w="741" h="2372">
                  <a:moveTo>
                    <a:pt x="741" y="2372"/>
                  </a:moveTo>
                  <a:lnTo>
                    <a:pt x="0" y="2372"/>
                  </a:lnTo>
                  <a:lnTo>
                    <a:pt x="0" y="0"/>
                  </a:lnTo>
                </a:path>
              </a:pathLst>
            </a:custGeom>
            <a:noFill/>
            <a:ln w="9525" cap="flat">
              <a:solidFill>
                <a:schemeClr val="accent1">
                  <a:lumMod val="20000"/>
                  <a:lumOff val="80000"/>
                </a:schemeClr>
              </a:solidFill>
              <a:prstDash val="dash"/>
              <a:miter lim="800000"/>
              <a:headEnd type="oval" w="med" len="med"/>
              <a:tailEnd type="oval" w="med" len="med"/>
            </a:ln>
          </p:spPr>
          <p:txBody>
            <a:bodyPr vert="horz" wrap="square" lIns="121904" tIns="60952" rIns="121904" bIns="60952" numCol="1" anchor="t" anchorCtr="0" compatLnSpc="1"/>
            <a:lstStyle/>
            <a:p>
              <a:pPr defTabSz="1218565"/>
              <a:endParaRPr lang="zh-CN" altLang="en-US" sz="1600">
                <a:solidFill>
                  <a:prstClr val="white"/>
                </a:solidFill>
                <a:latin typeface="Arial" panose="020B0604020202020204"/>
                <a:ea typeface="微软雅黑" panose="020B0503020204020204" pitchFamily="34" charset="-122"/>
              </a:endParaRPr>
            </a:p>
          </p:txBody>
        </p:sp>
        <p:sp>
          <p:nvSpPr>
            <p:cNvPr id="13" name="Freeform 13">
              <a:extLst>
                <a:ext uri="{FF2B5EF4-FFF2-40B4-BE49-F238E27FC236}">
                  <a16:creationId xmlns:a16="http://schemas.microsoft.com/office/drawing/2014/main" id="{30F228A4-DE3A-4651-A0EE-E04D42425B83}"/>
                </a:ext>
              </a:extLst>
            </p:cNvPr>
            <p:cNvSpPr/>
            <p:nvPr/>
          </p:nvSpPr>
          <p:spPr bwMode="auto">
            <a:xfrm>
              <a:off x="3719824" y="3955809"/>
              <a:ext cx="599997" cy="1288966"/>
            </a:xfrm>
            <a:custGeom>
              <a:avLst/>
              <a:gdLst>
                <a:gd name="T0" fmla="*/ 847 w 847"/>
                <a:gd name="T1" fmla="*/ 0 h 2329"/>
                <a:gd name="T2" fmla="*/ 0 w 847"/>
                <a:gd name="T3" fmla="*/ 0 h 2329"/>
                <a:gd name="T4" fmla="*/ 0 w 847"/>
                <a:gd name="T5" fmla="*/ 2329 h 2329"/>
              </a:gdLst>
              <a:ahLst/>
              <a:cxnLst>
                <a:cxn ang="0">
                  <a:pos x="T0" y="T1"/>
                </a:cxn>
                <a:cxn ang="0">
                  <a:pos x="T2" y="T3"/>
                </a:cxn>
                <a:cxn ang="0">
                  <a:pos x="T4" y="T5"/>
                </a:cxn>
              </a:cxnLst>
              <a:rect l="0" t="0" r="r" b="b"/>
              <a:pathLst>
                <a:path w="847" h="2329">
                  <a:moveTo>
                    <a:pt x="847" y="0"/>
                  </a:moveTo>
                  <a:lnTo>
                    <a:pt x="0" y="0"/>
                  </a:lnTo>
                  <a:lnTo>
                    <a:pt x="0" y="2329"/>
                  </a:lnTo>
                </a:path>
              </a:pathLst>
            </a:custGeom>
            <a:noFill/>
            <a:ln w="9525" cap="flat">
              <a:solidFill>
                <a:schemeClr val="accent1"/>
              </a:solidFill>
              <a:prstDash val="dash"/>
              <a:miter lim="800000"/>
              <a:headEnd type="oval" w="med" len="med"/>
              <a:tailEnd type="oval" w="med" len="med"/>
            </a:ln>
          </p:spPr>
          <p:txBody>
            <a:bodyPr vert="horz" wrap="square" lIns="121904" tIns="60952" rIns="121904" bIns="60952" numCol="1" anchor="t" anchorCtr="0" compatLnSpc="1"/>
            <a:lstStyle/>
            <a:p>
              <a:pPr defTabSz="1218565"/>
              <a:endParaRPr lang="zh-CN" altLang="en-US" sz="1600">
                <a:solidFill>
                  <a:prstClr val="white"/>
                </a:solidFill>
                <a:latin typeface="Arial" panose="020B0604020202020204"/>
                <a:ea typeface="微软雅黑" panose="020B0503020204020204" pitchFamily="34" charset="-122"/>
              </a:endParaRPr>
            </a:p>
          </p:txBody>
        </p:sp>
        <p:sp>
          <p:nvSpPr>
            <p:cNvPr id="14" name="Freeform 14">
              <a:extLst>
                <a:ext uri="{FF2B5EF4-FFF2-40B4-BE49-F238E27FC236}">
                  <a16:creationId xmlns:a16="http://schemas.microsoft.com/office/drawing/2014/main" id="{C8A47E82-8289-461A-9544-6F3D96F694B4}"/>
                </a:ext>
              </a:extLst>
            </p:cNvPr>
            <p:cNvSpPr/>
            <p:nvPr/>
          </p:nvSpPr>
          <p:spPr bwMode="auto">
            <a:xfrm>
              <a:off x="7176948" y="3955809"/>
              <a:ext cx="455554" cy="1288966"/>
            </a:xfrm>
            <a:custGeom>
              <a:avLst/>
              <a:gdLst>
                <a:gd name="T0" fmla="*/ 644 w 644"/>
                <a:gd name="T1" fmla="*/ 0 h 2329"/>
                <a:gd name="T2" fmla="*/ 0 w 644"/>
                <a:gd name="T3" fmla="*/ 0 h 2329"/>
                <a:gd name="T4" fmla="*/ 0 w 644"/>
                <a:gd name="T5" fmla="*/ 2329 h 2329"/>
              </a:gdLst>
              <a:ahLst/>
              <a:cxnLst>
                <a:cxn ang="0">
                  <a:pos x="T0" y="T1"/>
                </a:cxn>
                <a:cxn ang="0">
                  <a:pos x="T2" y="T3"/>
                </a:cxn>
                <a:cxn ang="0">
                  <a:pos x="T4" y="T5"/>
                </a:cxn>
              </a:cxnLst>
              <a:rect l="0" t="0" r="r" b="b"/>
              <a:pathLst>
                <a:path w="644" h="2329">
                  <a:moveTo>
                    <a:pt x="644" y="0"/>
                  </a:moveTo>
                  <a:lnTo>
                    <a:pt x="0" y="0"/>
                  </a:lnTo>
                  <a:lnTo>
                    <a:pt x="0" y="2329"/>
                  </a:lnTo>
                </a:path>
              </a:pathLst>
            </a:custGeom>
            <a:noFill/>
            <a:ln w="9525" cap="flat">
              <a:solidFill>
                <a:schemeClr val="accent1">
                  <a:lumMod val="40000"/>
                  <a:lumOff val="60000"/>
                </a:schemeClr>
              </a:solidFill>
              <a:prstDash val="dash"/>
              <a:miter lim="800000"/>
              <a:headEnd type="oval" w="med" len="med"/>
              <a:tailEnd type="oval" w="med" len="med"/>
            </a:ln>
          </p:spPr>
          <p:txBody>
            <a:bodyPr vert="horz" wrap="square" lIns="121904" tIns="60952" rIns="121904" bIns="60952" numCol="1" anchor="t" anchorCtr="0" compatLnSpc="1"/>
            <a:lstStyle/>
            <a:p>
              <a:pPr defTabSz="1218565"/>
              <a:endParaRPr lang="zh-CN" altLang="en-US" sz="1600" dirty="0">
                <a:solidFill>
                  <a:prstClr val="white"/>
                </a:solidFill>
                <a:latin typeface="Arial" panose="020B0604020202020204"/>
                <a:ea typeface="微软雅黑" panose="020B0503020204020204" pitchFamily="34" charset="-122"/>
              </a:endParaRPr>
            </a:p>
          </p:txBody>
        </p:sp>
        <p:sp>
          <p:nvSpPr>
            <p:cNvPr id="15" name="矩形 14">
              <a:extLst>
                <a:ext uri="{FF2B5EF4-FFF2-40B4-BE49-F238E27FC236}">
                  <a16:creationId xmlns:a16="http://schemas.microsoft.com/office/drawing/2014/main" id="{84ECB111-3D49-43D2-BED5-60BD677F90BB}"/>
                </a:ext>
              </a:extLst>
            </p:cNvPr>
            <p:cNvSpPr/>
            <p:nvPr/>
          </p:nvSpPr>
          <p:spPr>
            <a:xfrm>
              <a:off x="1778563" y="1542176"/>
              <a:ext cx="2679916" cy="594746"/>
            </a:xfrm>
            <a:prstGeom prst="rect">
              <a:avLst/>
            </a:prstGeom>
            <a:noFill/>
          </p:spPr>
          <p:txBody>
            <a:bodyPr wrap="square" rtlCol="0">
              <a:spAutoFit/>
            </a:bodyPr>
            <a:lstStyle/>
            <a:p>
              <a:pPr defTabSz="1218565"/>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mn-ea"/>
                </a:rPr>
                <a:t>根据用户的需求出售站内糖果（站内货币）</a:t>
              </a:r>
              <a:endParaRPr lang="en-US" altLang="zh-CN" sz="1600" noProof="0" dirty="0">
                <a:solidFill>
                  <a:schemeClr val="tx1">
                    <a:lumMod val="85000"/>
                    <a:lumOff val="15000"/>
                  </a:schemeClr>
                </a:solidFill>
                <a:latin typeface="微软雅黑" panose="020B0503020204020204" pitchFamily="34" charset="-122"/>
                <a:ea typeface="微软雅黑" panose="020B0503020204020204" pitchFamily="34" charset="-122"/>
                <a:cs typeface="+mn-ea"/>
              </a:endParaRPr>
            </a:p>
          </p:txBody>
        </p:sp>
        <p:sp>
          <p:nvSpPr>
            <p:cNvPr id="16" name="矩形 15">
              <a:extLst>
                <a:ext uri="{FF2B5EF4-FFF2-40B4-BE49-F238E27FC236}">
                  <a16:creationId xmlns:a16="http://schemas.microsoft.com/office/drawing/2014/main" id="{2ABF336E-267B-4459-A975-7B62267FEFD6}"/>
                </a:ext>
              </a:extLst>
            </p:cNvPr>
            <p:cNvSpPr/>
            <p:nvPr/>
          </p:nvSpPr>
          <p:spPr>
            <a:xfrm>
              <a:off x="1781912" y="1246038"/>
              <a:ext cx="1022546" cy="344327"/>
            </a:xfrm>
            <a:prstGeom prst="rect">
              <a:avLst/>
            </a:prstGeom>
          </p:spPr>
          <p:txBody>
            <a:bodyPr wrap="none">
              <a:spAutoFit/>
            </a:bodyPr>
            <a:lstStyle/>
            <a:p>
              <a:pPr defTabSz="1218565"/>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一般来源</a:t>
              </a:r>
            </a:p>
          </p:txBody>
        </p:sp>
        <p:sp>
          <p:nvSpPr>
            <p:cNvPr id="17" name="文本框 16">
              <a:extLst>
                <a:ext uri="{FF2B5EF4-FFF2-40B4-BE49-F238E27FC236}">
                  <a16:creationId xmlns:a16="http://schemas.microsoft.com/office/drawing/2014/main" id="{6C3A084F-CB9D-49AF-B26B-7504C55689D0}"/>
                </a:ext>
              </a:extLst>
            </p:cNvPr>
            <p:cNvSpPr txBox="1"/>
            <p:nvPr/>
          </p:nvSpPr>
          <p:spPr>
            <a:xfrm>
              <a:off x="2288736" y="3249645"/>
              <a:ext cx="839949" cy="761759"/>
            </a:xfrm>
            <a:prstGeom prst="rect">
              <a:avLst/>
            </a:prstGeom>
            <a:noFill/>
          </p:spPr>
          <p:txBody>
            <a:bodyPr wrap="none" rtlCol="0">
              <a:spAutoFit/>
            </a:bodyPr>
            <a:lstStyle/>
            <a:p>
              <a:pPr defTabSz="1218565"/>
              <a:r>
                <a:rPr lang="en-US" altLang="zh-CN" sz="4265" dirty="0">
                  <a:solidFill>
                    <a:srgbClr val="FCFCFC"/>
                  </a:solidFill>
                  <a:latin typeface="微软雅黑" panose="020B0503020204020204" pitchFamily="34" charset="-122"/>
                  <a:ea typeface="微软雅黑" panose="020B0503020204020204" pitchFamily="34" charset="-122"/>
                </a:rPr>
                <a:t>01</a:t>
              </a:r>
              <a:endParaRPr lang="zh-CN" altLang="en-US" sz="4265" dirty="0">
                <a:solidFill>
                  <a:srgbClr val="FCFCFC"/>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5F53E2C5-EC99-4E40-95AA-1D7D76743FF2}"/>
                </a:ext>
              </a:extLst>
            </p:cNvPr>
            <p:cNvSpPr txBox="1"/>
            <p:nvPr/>
          </p:nvSpPr>
          <p:spPr>
            <a:xfrm>
              <a:off x="3890110" y="2780159"/>
              <a:ext cx="839949" cy="761759"/>
            </a:xfrm>
            <a:prstGeom prst="rect">
              <a:avLst/>
            </a:prstGeom>
            <a:noFill/>
          </p:spPr>
          <p:txBody>
            <a:bodyPr wrap="none" rtlCol="0">
              <a:spAutoFit/>
            </a:bodyPr>
            <a:lstStyle/>
            <a:p>
              <a:pPr defTabSz="1218565"/>
              <a:r>
                <a:rPr lang="en-US" altLang="zh-CN" sz="4265" dirty="0">
                  <a:solidFill>
                    <a:srgbClr val="FCFCFC"/>
                  </a:solidFill>
                  <a:latin typeface="微软雅黑" panose="020B0503020204020204" pitchFamily="34" charset="-122"/>
                  <a:ea typeface="微软雅黑" panose="020B0503020204020204" pitchFamily="34" charset="-122"/>
                </a:rPr>
                <a:t>02</a:t>
              </a:r>
              <a:endParaRPr lang="zh-CN" altLang="en-US" sz="4265" dirty="0">
                <a:solidFill>
                  <a:srgbClr val="FCFCFC"/>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B6D744FC-661A-42B9-B1F2-3FB4EF61A135}"/>
                </a:ext>
              </a:extLst>
            </p:cNvPr>
            <p:cNvSpPr txBox="1"/>
            <p:nvPr/>
          </p:nvSpPr>
          <p:spPr>
            <a:xfrm>
              <a:off x="5557547" y="3249645"/>
              <a:ext cx="839949" cy="761759"/>
            </a:xfrm>
            <a:prstGeom prst="rect">
              <a:avLst/>
            </a:prstGeom>
            <a:noFill/>
          </p:spPr>
          <p:txBody>
            <a:bodyPr wrap="none" rtlCol="0">
              <a:spAutoFit/>
            </a:bodyPr>
            <a:lstStyle/>
            <a:p>
              <a:pPr defTabSz="1218565"/>
              <a:r>
                <a:rPr lang="en-US" altLang="zh-CN" sz="4265" dirty="0">
                  <a:solidFill>
                    <a:srgbClr val="FCFCFC"/>
                  </a:solidFill>
                  <a:latin typeface="微软雅黑" panose="020B0503020204020204" pitchFamily="34" charset="-122"/>
                  <a:ea typeface="微软雅黑" panose="020B0503020204020204" pitchFamily="34" charset="-122"/>
                </a:rPr>
                <a:t>03</a:t>
              </a:r>
              <a:endParaRPr lang="zh-CN" altLang="en-US" sz="4265" dirty="0">
                <a:solidFill>
                  <a:srgbClr val="FCFCFC"/>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46408D84-F0D4-4133-9BBB-8F6214DB6218}"/>
                </a:ext>
              </a:extLst>
            </p:cNvPr>
            <p:cNvSpPr txBox="1"/>
            <p:nvPr/>
          </p:nvSpPr>
          <p:spPr>
            <a:xfrm>
              <a:off x="7232087" y="2780159"/>
              <a:ext cx="839949" cy="761759"/>
            </a:xfrm>
            <a:prstGeom prst="rect">
              <a:avLst/>
            </a:prstGeom>
            <a:noFill/>
          </p:spPr>
          <p:txBody>
            <a:bodyPr wrap="none" rtlCol="0">
              <a:spAutoFit/>
            </a:bodyPr>
            <a:lstStyle/>
            <a:p>
              <a:pPr defTabSz="1218565"/>
              <a:r>
                <a:rPr lang="en-US" altLang="zh-CN" sz="4265" dirty="0">
                  <a:solidFill>
                    <a:srgbClr val="FCFCFC"/>
                  </a:solidFill>
                  <a:latin typeface="微软雅黑" panose="020B0503020204020204" pitchFamily="34" charset="-122"/>
                  <a:ea typeface="微软雅黑" panose="020B0503020204020204" pitchFamily="34" charset="-122"/>
                </a:rPr>
                <a:t>04</a:t>
              </a:r>
              <a:endParaRPr lang="zh-CN" altLang="en-US" sz="4265" dirty="0">
                <a:solidFill>
                  <a:srgbClr val="FCFCFC"/>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C3A3B9F3-9C07-45B0-9574-5A8CA32E0ABF}"/>
                </a:ext>
              </a:extLst>
            </p:cNvPr>
            <p:cNvSpPr txBox="1"/>
            <p:nvPr/>
          </p:nvSpPr>
          <p:spPr>
            <a:xfrm>
              <a:off x="8936115" y="3249645"/>
              <a:ext cx="839949" cy="761759"/>
            </a:xfrm>
            <a:prstGeom prst="rect">
              <a:avLst/>
            </a:prstGeom>
            <a:noFill/>
          </p:spPr>
          <p:txBody>
            <a:bodyPr wrap="none" rtlCol="0">
              <a:spAutoFit/>
            </a:bodyPr>
            <a:lstStyle/>
            <a:p>
              <a:pPr defTabSz="1218565"/>
              <a:r>
                <a:rPr lang="en-US" altLang="zh-CN" sz="4265" dirty="0">
                  <a:solidFill>
                    <a:srgbClr val="FCFCFC"/>
                  </a:solidFill>
                  <a:latin typeface="微软雅黑" panose="020B0503020204020204" pitchFamily="34" charset="-122"/>
                  <a:ea typeface="微软雅黑" panose="020B0503020204020204" pitchFamily="34" charset="-122"/>
                </a:rPr>
                <a:t>05</a:t>
              </a:r>
              <a:endParaRPr lang="zh-CN" altLang="en-US" sz="4265" dirty="0">
                <a:solidFill>
                  <a:srgbClr val="FCFCFC"/>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0D2EBCEA-6F64-404B-9350-8A1D2CF46C71}"/>
                </a:ext>
              </a:extLst>
            </p:cNvPr>
            <p:cNvSpPr/>
            <p:nvPr/>
          </p:nvSpPr>
          <p:spPr>
            <a:xfrm>
              <a:off x="3751485" y="4584495"/>
              <a:ext cx="2354486" cy="845166"/>
            </a:xfrm>
            <a:prstGeom prst="rect">
              <a:avLst/>
            </a:prstGeom>
            <a:noFill/>
          </p:spPr>
          <p:txBody>
            <a:bodyPr wrap="square" rtlCol="0">
              <a:spAutoFit/>
            </a:bodyPr>
            <a:lstStyle/>
            <a:p>
              <a:pPr defTabSz="1218565"/>
              <a:r>
                <a:rPr lang="zh-CN" altLang="en-US" sz="160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ea"/>
                </a:rPr>
                <a:t>其次可考虑在不影响用户的地方增加贴片广告，做信息流广告</a:t>
              </a:r>
            </a:p>
          </p:txBody>
        </p:sp>
        <p:sp>
          <p:nvSpPr>
            <p:cNvPr id="23" name="矩形 22">
              <a:extLst>
                <a:ext uri="{FF2B5EF4-FFF2-40B4-BE49-F238E27FC236}">
                  <a16:creationId xmlns:a16="http://schemas.microsoft.com/office/drawing/2014/main" id="{25952655-8760-4448-95E3-1BE0DFD1DBB7}"/>
                </a:ext>
              </a:extLst>
            </p:cNvPr>
            <p:cNvSpPr/>
            <p:nvPr/>
          </p:nvSpPr>
          <p:spPr>
            <a:xfrm>
              <a:off x="3801933" y="4260572"/>
              <a:ext cx="1231230" cy="344327"/>
            </a:xfrm>
            <a:prstGeom prst="rect">
              <a:avLst/>
            </a:prstGeom>
          </p:spPr>
          <p:txBody>
            <a:bodyPr wrap="none">
              <a:spAutoFit/>
            </a:bodyPr>
            <a:lstStyle/>
            <a:p>
              <a:pPr algn="l" defTabSz="1218565"/>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进一步开发</a:t>
              </a:r>
            </a:p>
          </p:txBody>
        </p:sp>
        <p:sp>
          <p:nvSpPr>
            <p:cNvPr id="24" name="矩形 23">
              <a:extLst>
                <a:ext uri="{FF2B5EF4-FFF2-40B4-BE49-F238E27FC236}">
                  <a16:creationId xmlns:a16="http://schemas.microsoft.com/office/drawing/2014/main" id="{1A255455-C95F-4C22-AE22-FEACE9D6C166}"/>
                </a:ext>
              </a:extLst>
            </p:cNvPr>
            <p:cNvSpPr/>
            <p:nvPr/>
          </p:nvSpPr>
          <p:spPr>
            <a:xfrm>
              <a:off x="5491431" y="1403327"/>
              <a:ext cx="2580606" cy="1095586"/>
            </a:xfrm>
            <a:prstGeom prst="rect">
              <a:avLst/>
            </a:prstGeom>
            <a:noFill/>
          </p:spPr>
          <p:txBody>
            <a:bodyPr wrap="square" rtlCol="0">
              <a:spAutoFit/>
            </a:bodyPr>
            <a:lstStyle/>
            <a:p>
              <a:pPr defTabSz="1218565"/>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签到机制</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endParaRPr>
            </a:p>
            <a:p>
              <a:pPr defTabSz="1218565"/>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设置签到机制，连续签到可获奖，错过可通过补签人民币购买，有补签上限</a:t>
              </a:r>
            </a:p>
          </p:txBody>
        </p:sp>
        <p:sp>
          <p:nvSpPr>
            <p:cNvPr id="26" name="矩形 25">
              <a:extLst>
                <a:ext uri="{FF2B5EF4-FFF2-40B4-BE49-F238E27FC236}">
                  <a16:creationId xmlns:a16="http://schemas.microsoft.com/office/drawing/2014/main" id="{0DD5BFEA-117A-4466-9CD8-442492E9A9C7}"/>
                </a:ext>
              </a:extLst>
            </p:cNvPr>
            <p:cNvSpPr/>
            <p:nvPr/>
          </p:nvSpPr>
          <p:spPr>
            <a:xfrm>
              <a:off x="7240190" y="4778249"/>
              <a:ext cx="3142089" cy="1346005"/>
            </a:xfrm>
            <a:prstGeom prst="rect">
              <a:avLst/>
            </a:prstGeom>
            <a:noFill/>
          </p:spPr>
          <p:txBody>
            <a:bodyPr wrap="square" rtlCol="0">
              <a:spAutoFit/>
            </a:bodyPr>
            <a:lstStyle/>
            <a:p>
              <a:pPr defTabSz="1218565"/>
              <a:r>
                <a:rPr lang="zh-CN" altLang="en-US" sz="160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ea"/>
                </a:rPr>
                <a:t>宠物助力，可用人民币打赏宠物，促进宠物的成长，宠物生病或其他因素导致死亡，可通过人民币重生，亦可通过一定数量的糖果重生</a:t>
              </a:r>
            </a:p>
          </p:txBody>
        </p:sp>
        <p:sp>
          <p:nvSpPr>
            <p:cNvPr id="27" name="矩形 26">
              <a:extLst>
                <a:ext uri="{FF2B5EF4-FFF2-40B4-BE49-F238E27FC236}">
                  <a16:creationId xmlns:a16="http://schemas.microsoft.com/office/drawing/2014/main" id="{815DA2F3-4BA0-4616-973A-FFD38356E459}"/>
                </a:ext>
              </a:extLst>
            </p:cNvPr>
            <p:cNvSpPr/>
            <p:nvPr/>
          </p:nvSpPr>
          <p:spPr>
            <a:xfrm>
              <a:off x="7273203" y="4454327"/>
              <a:ext cx="1022546" cy="344327"/>
            </a:xfrm>
            <a:prstGeom prst="rect">
              <a:avLst/>
            </a:prstGeom>
          </p:spPr>
          <p:txBody>
            <a:bodyPr wrap="none">
              <a:spAutoFit/>
            </a:bodyPr>
            <a:lstStyle/>
            <a:p>
              <a:pPr defTabSz="1218565"/>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宠物助力</a:t>
              </a:r>
            </a:p>
          </p:txBody>
        </p:sp>
        <p:sp>
          <p:nvSpPr>
            <p:cNvPr id="28" name="矩形 27">
              <a:extLst>
                <a:ext uri="{FF2B5EF4-FFF2-40B4-BE49-F238E27FC236}">
                  <a16:creationId xmlns:a16="http://schemas.microsoft.com/office/drawing/2014/main" id="{0EEAF59D-D8B7-40A7-A555-B1181C905D8C}"/>
                </a:ext>
              </a:extLst>
            </p:cNvPr>
            <p:cNvSpPr/>
            <p:nvPr/>
          </p:nvSpPr>
          <p:spPr>
            <a:xfrm>
              <a:off x="8811235" y="1826251"/>
              <a:ext cx="3280158" cy="594746"/>
            </a:xfrm>
            <a:prstGeom prst="rect">
              <a:avLst/>
            </a:prstGeom>
            <a:noFill/>
          </p:spPr>
          <p:txBody>
            <a:bodyPr wrap="square" rtlCol="0">
              <a:spAutoFit/>
            </a:bodyPr>
            <a:lstStyle/>
            <a:p>
              <a:pPr defTabSz="1218565"/>
              <a:r>
                <a:rPr lang="zh-CN" altLang="en-US" sz="160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ea"/>
                </a:rPr>
                <a:t>可通过人民币购买道具赠与被猜谜者，增加亲密度</a:t>
              </a:r>
            </a:p>
          </p:txBody>
        </p:sp>
        <p:sp>
          <p:nvSpPr>
            <p:cNvPr id="29" name="矩形 28">
              <a:extLst>
                <a:ext uri="{FF2B5EF4-FFF2-40B4-BE49-F238E27FC236}">
                  <a16:creationId xmlns:a16="http://schemas.microsoft.com/office/drawing/2014/main" id="{5163AFCB-C5A3-4EDE-A7DB-608362489D10}"/>
                </a:ext>
              </a:extLst>
            </p:cNvPr>
            <p:cNvSpPr/>
            <p:nvPr/>
          </p:nvSpPr>
          <p:spPr>
            <a:xfrm>
              <a:off x="8811235" y="1417485"/>
              <a:ext cx="1022546" cy="344327"/>
            </a:xfrm>
            <a:prstGeom prst="rect">
              <a:avLst/>
            </a:prstGeom>
          </p:spPr>
          <p:txBody>
            <a:bodyPr wrap="none">
              <a:spAutoFit/>
            </a:bodyPr>
            <a:lstStyle/>
            <a:p>
              <a:pPr defTabSz="1218565"/>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礼物道具</a:t>
              </a:r>
              <a:endParaRPr lang="en-US" altLang="zh-CN" sz="1600" b="1"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30" name="Freeform 6">
            <a:extLst>
              <a:ext uri="{FF2B5EF4-FFF2-40B4-BE49-F238E27FC236}">
                <a16:creationId xmlns:a16="http://schemas.microsoft.com/office/drawing/2014/main" id="{7536C768-9876-48BF-AFF1-BA52D1FDB9FA}"/>
              </a:ext>
            </a:extLst>
          </p:cNvPr>
          <p:cNvSpPr/>
          <p:nvPr/>
        </p:nvSpPr>
        <p:spPr bwMode="auto">
          <a:xfrm>
            <a:off x="4299550" y="2715788"/>
            <a:ext cx="1867029" cy="1366273"/>
          </a:xfrm>
          <a:custGeom>
            <a:avLst/>
            <a:gdLst>
              <a:gd name="T0" fmla="*/ 1407 w 2453"/>
              <a:gd name="T1" fmla="*/ 175 h 2140"/>
              <a:gd name="T2" fmla="*/ 1886 w 2453"/>
              <a:gd name="T3" fmla="*/ 1005 h 2140"/>
              <a:gd name="T4" fmla="*/ 2364 w 2453"/>
              <a:gd name="T5" fmla="*/ 1832 h 2140"/>
              <a:gd name="T6" fmla="*/ 2188 w 2453"/>
              <a:gd name="T7" fmla="*/ 2140 h 2140"/>
              <a:gd name="T8" fmla="*/ 1231 w 2453"/>
              <a:gd name="T9" fmla="*/ 2140 h 2140"/>
              <a:gd name="T10" fmla="*/ 276 w 2453"/>
              <a:gd name="T11" fmla="*/ 2140 h 2140"/>
              <a:gd name="T12" fmla="*/ 96 w 2453"/>
              <a:gd name="T13" fmla="*/ 1834 h 2140"/>
              <a:gd name="T14" fmla="*/ 575 w 2453"/>
              <a:gd name="T15" fmla="*/ 1005 h 2140"/>
              <a:gd name="T16" fmla="*/ 1052 w 2453"/>
              <a:gd name="T17" fmla="*/ 178 h 2140"/>
              <a:gd name="T18" fmla="*/ 1407 w 2453"/>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3" h="2140">
                <a:moveTo>
                  <a:pt x="1407" y="175"/>
                </a:moveTo>
                <a:lnTo>
                  <a:pt x="1886" y="1005"/>
                </a:lnTo>
                <a:cubicBezTo>
                  <a:pt x="2045" y="1280"/>
                  <a:pt x="2205" y="1556"/>
                  <a:pt x="2364" y="1832"/>
                </a:cubicBezTo>
                <a:cubicBezTo>
                  <a:pt x="2453" y="2028"/>
                  <a:pt x="2396" y="2132"/>
                  <a:pt x="2188" y="2140"/>
                </a:cubicBezTo>
                <a:lnTo>
                  <a:pt x="1231" y="2140"/>
                </a:lnTo>
                <a:cubicBezTo>
                  <a:pt x="912" y="2140"/>
                  <a:pt x="594" y="2140"/>
                  <a:pt x="276" y="2140"/>
                </a:cubicBezTo>
                <a:cubicBezTo>
                  <a:pt x="61" y="2119"/>
                  <a:pt x="0" y="2018"/>
                  <a:pt x="96" y="1834"/>
                </a:cubicBezTo>
                <a:lnTo>
                  <a:pt x="575" y="1005"/>
                </a:lnTo>
                <a:cubicBezTo>
                  <a:pt x="734" y="729"/>
                  <a:pt x="893" y="453"/>
                  <a:pt x="1052" y="178"/>
                </a:cubicBezTo>
                <a:cubicBezTo>
                  <a:pt x="1178" y="2"/>
                  <a:pt x="1296" y="0"/>
                  <a:pt x="1407" y="175"/>
                </a:cubicBezTo>
                <a:close/>
              </a:path>
            </a:pathLst>
          </a:custGeom>
          <a:solidFill>
            <a:srgbClr val="0072FF"/>
          </a:solidFill>
          <a:ln w="25400" cap="flat" cmpd="sng" algn="ctr">
            <a:solidFill>
              <a:srgbClr val="0072FF">
                <a:shade val="50000"/>
              </a:srgbClr>
            </a:solidFill>
            <a:prstDash val="solid"/>
          </a:ln>
          <a:effectLst/>
        </p:spPr>
        <p:txBody>
          <a:bodyPr vert="horz" wrap="square" lIns="121920" tIns="60960" rIns="121920" bIns="60960" numCol="1" anchor="t" anchorCtr="0" compatLnSpc="1"/>
          <a:lstStyle/>
          <a:p>
            <a:pPr marL="0" marR="0" lvl="0" indent="0" defTabSz="1218565"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rgbClr val="5C5C5C"/>
              </a:solidFill>
              <a:effectLst/>
              <a:uLnTx/>
              <a:uFillTx/>
              <a:latin typeface="Arial"/>
              <a:ea typeface="微软雅黑" panose="020B0503020204020204" pitchFamily="34" charset="-122"/>
              <a:cs typeface="+mn-cs"/>
            </a:endParaRPr>
          </a:p>
        </p:txBody>
      </p:sp>
      <p:sp>
        <p:nvSpPr>
          <p:cNvPr id="32" name="文本框 31">
            <a:extLst>
              <a:ext uri="{FF2B5EF4-FFF2-40B4-BE49-F238E27FC236}">
                <a16:creationId xmlns:a16="http://schemas.microsoft.com/office/drawing/2014/main" id="{51B783FA-263C-4CCA-B693-3B5230BE0724}"/>
              </a:ext>
            </a:extLst>
          </p:cNvPr>
          <p:cNvSpPr txBox="1"/>
          <p:nvPr/>
        </p:nvSpPr>
        <p:spPr>
          <a:xfrm>
            <a:off x="4789992" y="3168413"/>
            <a:ext cx="825867" cy="749436"/>
          </a:xfrm>
          <a:prstGeom prst="rect">
            <a:avLst/>
          </a:prstGeom>
          <a:noFill/>
        </p:spPr>
        <p:txBody>
          <a:bodyPr wrap="square" rtlCol="0">
            <a:spAutoFit/>
          </a:bodyPr>
          <a:lstStyle/>
          <a:p>
            <a:r>
              <a:rPr lang="en-US" altLang="zh-CN" sz="4270" dirty="0">
                <a:solidFill>
                  <a:schemeClr val="bg1"/>
                </a:solidFill>
                <a:latin typeface="微软雅黑" panose="020B0503020204020204" pitchFamily="34" charset="-122"/>
                <a:ea typeface="微软雅黑" panose="020B0503020204020204" pitchFamily="34" charset="-122"/>
              </a:rPr>
              <a:t>03</a:t>
            </a:r>
            <a:endParaRPr lang="zh-CN" altLang="en-US" sz="427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5787" y="808060"/>
            <a:ext cx="134684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B.</a:t>
            </a:r>
            <a:r>
              <a:rPr kumimoji="0" lang="zh-CN" altLang="en-US"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融资方案</a:t>
            </a:r>
            <a:endParaRPr kumimoji="0" lang="en-US" altLang="zh-CN"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aphicFrame>
        <p:nvGraphicFramePr>
          <p:cNvPr id="8" name="表格 7">
            <a:extLst>
              <a:ext uri="{FF2B5EF4-FFF2-40B4-BE49-F238E27FC236}">
                <a16:creationId xmlns:a16="http://schemas.microsoft.com/office/drawing/2014/main" id="{4452867E-438F-4DEB-ABC0-7CCBE2D17B24}"/>
              </a:ext>
            </a:extLst>
          </p:cNvPr>
          <p:cNvGraphicFramePr>
            <a:graphicFrameLocks noGrp="1"/>
          </p:cNvGraphicFramePr>
          <p:nvPr>
            <p:extLst>
              <p:ext uri="{D42A27DB-BD31-4B8C-83A1-F6EECF244321}">
                <p14:modId xmlns:p14="http://schemas.microsoft.com/office/powerpoint/2010/main" val="73347321"/>
              </p:ext>
            </p:extLst>
          </p:nvPr>
        </p:nvGraphicFramePr>
        <p:xfrm>
          <a:off x="3871934" y="1177392"/>
          <a:ext cx="8144279" cy="4619818"/>
        </p:xfrm>
        <a:graphic>
          <a:graphicData uri="http://schemas.openxmlformats.org/drawingml/2006/table">
            <a:tbl>
              <a:tblPr>
                <a:tableStyleId>{5C22544A-7EE6-4342-B048-85BDC9FD1C3A}</a:tableStyleId>
              </a:tblPr>
              <a:tblGrid>
                <a:gridCol w="2489637">
                  <a:extLst>
                    <a:ext uri="{9D8B030D-6E8A-4147-A177-3AD203B41FA5}">
                      <a16:colId xmlns:a16="http://schemas.microsoft.com/office/drawing/2014/main" val="20000"/>
                    </a:ext>
                  </a:extLst>
                </a:gridCol>
                <a:gridCol w="3850202">
                  <a:extLst>
                    <a:ext uri="{9D8B030D-6E8A-4147-A177-3AD203B41FA5}">
                      <a16:colId xmlns:a16="http://schemas.microsoft.com/office/drawing/2014/main" val="20001"/>
                    </a:ext>
                  </a:extLst>
                </a:gridCol>
                <a:gridCol w="1804440">
                  <a:extLst>
                    <a:ext uri="{9D8B030D-6E8A-4147-A177-3AD203B41FA5}">
                      <a16:colId xmlns:a16="http://schemas.microsoft.com/office/drawing/2014/main" val="20002"/>
                    </a:ext>
                  </a:extLst>
                </a:gridCol>
              </a:tblGrid>
              <a:tr h="375233">
                <a:tc>
                  <a:txBody>
                    <a:bodyPr/>
                    <a:lstStyle/>
                    <a:p>
                      <a:pPr algn="just">
                        <a:lnSpc>
                          <a:spcPct val="150000"/>
                        </a:lnSpc>
                        <a:spcAft>
                          <a:spcPts val="0"/>
                        </a:spcAft>
                      </a:pPr>
                      <a:r>
                        <a:rPr lang="zh-CN" altLang="en-US" sz="1600" kern="100" dirty="0">
                          <a:effectLst/>
                          <a:latin typeface="幼圆" panose="02010509060101010101" pitchFamily="49" charset="-122"/>
                          <a:ea typeface="幼圆" panose="02010509060101010101" pitchFamily="49" charset="-122"/>
                        </a:rPr>
                        <a:t>时间节点</a:t>
                      </a:r>
                      <a:endParaRPr lang="zh-CN" sz="1600" kern="100" dirty="0">
                        <a:effectLst/>
                        <a:latin typeface="幼圆" panose="02010509060101010101" pitchFamily="49" charset="-122"/>
                        <a:ea typeface="幼圆" panose="02010509060101010101" pitchFamily="49" charset="-122"/>
                      </a:endParaRPr>
                    </a:p>
                  </a:txBody>
                  <a:tcPr>
                    <a:solidFill>
                      <a:schemeClr val="tx2">
                        <a:lumMod val="40000"/>
                        <a:lumOff val="60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1600" kern="100" dirty="0">
                          <a:effectLst/>
                          <a:latin typeface="幼圆" panose="02010509060101010101" pitchFamily="49" charset="-122"/>
                          <a:ea typeface="幼圆" panose="02010509060101010101" pitchFamily="49" charset="-122"/>
                        </a:rPr>
                        <a:t>项目进展</a:t>
                      </a:r>
                      <a:endParaRPr lang="zh-CN" altLang="zh-CN" sz="1600" kern="100" dirty="0">
                        <a:effectLst/>
                        <a:latin typeface="幼圆" panose="02010509060101010101" pitchFamily="49" charset="-122"/>
                        <a:ea typeface="幼圆" panose="02010509060101010101" pitchFamily="49" charset="-122"/>
                      </a:endParaRPr>
                    </a:p>
                  </a:txBody>
                  <a:tcPr>
                    <a:solidFill>
                      <a:schemeClr val="tx2">
                        <a:lumMod val="40000"/>
                        <a:lumOff val="60000"/>
                      </a:schemeClr>
                    </a:solidFill>
                  </a:tcPr>
                </a:tc>
                <a:tc>
                  <a:txBody>
                    <a:bodyPr/>
                    <a:lstStyle/>
                    <a:p>
                      <a:pPr algn="just">
                        <a:lnSpc>
                          <a:spcPct val="150000"/>
                        </a:lnSpc>
                        <a:spcAft>
                          <a:spcPts val="0"/>
                        </a:spcAft>
                      </a:pPr>
                      <a:r>
                        <a:rPr lang="zh-CN" altLang="en-US" sz="1600" kern="100" dirty="0">
                          <a:effectLst/>
                          <a:latin typeface="幼圆" panose="02010509060101010101" pitchFamily="49" charset="-122"/>
                          <a:ea typeface="幼圆" panose="02010509060101010101" pitchFamily="49" charset="-122"/>
                        </a:rPr>
                        <a:t>资金情况</a:t>
                      </a:r>
                      <a:endParaRPr lang="zh-CN" sz="1600" kern="100" dirty="0">
                        <a:effectLst/>
                        <a:latin typeface="幼圆" panose="02010509060101010101" pitchFamily="49" charset="-122"/>
                        <a:ea typeface="幼圆" panose="02010509060101010101" pitchFamily="49" charset="-122"/>
                      </a:endParaRPr>
                    </a:p>
                  </a:txBody>
                  <a:tcPr>
                    <a:solidFill>
                      <a:schemeClr val="tx2">
                        <a:lumMod val="40000"/>
                        <a:lumOff val="60000"/>
                      </a:schemeClr>
                    </a:solidFill>
                  </a:tcPr>
                </a:tc>
                <a:extLst>
                  <a:ext uri="{0D108BD9-81ED-4DB2-BD59-A6C34878D82A}">
                    <a16:rowId xmlns:a16="http://schemas.microsoft.com/office/drawing/2014/main" val="246382164"/>
                  </a:ext>
                </a:extLst>
              </a:tr>
              <a:tr h="375233">
                <a:tc>
                  <a:txBody>
                    <a:bodyPr/>
                    <a:lstStyle/>
                    <a:p>
                      <a:pPr algn="just">
                        <a:lnSpc>
                          <a:spcPct val="150000"/>
                        </a:lnSpc>
                        <a:spcAft>
                          <a:spcPts val="0"/>
                        </a:spcAft>
                      </a:pPr>
                      <a:r>
                        <a:rPr lang="zh-CN" altLang="en-US" sz="1600" kern="100" dirty="0">
                          <a:effectLst/>
                          <a:latin typeface="幼圆" panose="02010509060101010101" pitchFamily="49" charset="-122"/>
                          <a:ea typeface="幼圆" panose="02010509060101010101" pitchFamily="49" charset="-122"/>
                        </a:rPr>
                        <a:t>项目启动</a:t>
                      </a:r>
                      <a:endParaRPr lang="zh-CN" sz="1600" kern="100" dirty="0">
                        <a:effectLst/>
                        <a:latin typeface="幼圆" panose="02010509060101010101" pitchFamily="49" charset="-122"/>
                        <a:ea typeface="幼圆" panose="02010509060101010101" pitchFamily="49" charset="-122"/>
                      </a:endParaRPr>
                    </a:p>
                  </a:txBody>
                  <a:tcPr>
                    <a:solidFill>
                      <a:schemeClr val="tx2">
                        <a:lumMod val="40000"/>
                        <a:lumOff val="60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zh-CN" sz="1600" kern="100" dirty="0">
                          <a:effectLst/>
                          <a:latin typeface="幼圆" panose="02010509060101010101" pitchFamily="49" charset="-122"/>
                          <a:ea typeface="幼圆" panose="02010509060101010101" pitchFamily="49" charset="-122"/>
                        </a:rPr>
                        <a:t>公司成立</a:t>
                      </a:r>
                    </a:p>
                  </a:txBody>
                  <a:tcPr>
                    <a:solidFill>
                      <a:schemeClr val="tx2">
                        <a:lumMod val="40000"/>
                        <a:lumOff val="60000"/>
                      </a:schemeClr>
                    </a:solidFill>
                  </a:tcPr>
                </a:tc>
                <a:tc>
                  <a:txBody>
                    <a:bodyPr/>
                    <a:lstStyle/>
                    <a:p>
                      <a:pPr algn="just">
                        <a:lnSpc>
                          <a:spcPct val="150000"/>
                        </a:lnSpc>
                        <a:spcAft>
                          <a:spcPts val="0"/>
                        </a:spcAft>
                      </a:pPr>
                      <a:r>
                        <a:rPr lang="zh-CN" altLang="en-US" sz="1600" kern="100" dirty="0">
                          <a:effectLst/>
                          <a:latin typeface="幼圆" panose="02010509060101010101" pitchFamily="49" charset="-122"/>
                          <a:ea typeface="幼圆" panose="02010509060101010101" pitchFamily="49" charset="-122"/>
                        </a:rPr>
                        <a:t>启动资金到账</a:t>
                      </a:r>
                      <a:endParaRPr lang="zh-CN" sz="1600" kern="100" dirty="0">
                        <a:effectLst/>
                        <a:latin typeface="幼圆" panose="02010509060101010101" pitchFamily="49" charset="-122"/>
                        <a:ea typeface="幼圆" panose="02010509060101010101" pitchFamily="49" charset="-122"/>
                      </a:endParaRPr>
                    </a:p>
                  </a:txBody>
                  <a:tcPr>
                    <a:solidFill>
                      <a:schemeClr val="tx2">
                        <a:lumMod val="40000"/>
                        <a:lumOff val="60000"/>
                      </a:schemeClr>
                    </a:solidFill>
                  </a:tcPr>
                </a:tc>
                <a:extLst>
                  <a:ext uri="{0D108BD9-81ED-4DB2-BD59-A6C34878D82A}">
                    <a16:rowId xmlns:a16="http://schemas.microsoft.com/office/drawing/2014/main" val="10001"/>
                  </a:ext>
                </a:extLst>
              </a:tr>
              <a:tr h="1080627">
                <a:tc>
                  <a:txBody>
                    <a:bodyPr/>
                    <a:lstStyle/>
                    <a:p>
                      <a:pPr algn="just">
                        <a:lnSpc>
                          <a:spcPct val="150000"/>
                        </a:lnSpc>
                        <a:spcAft>
                          <a:spcPts val="0"/>
                        </a:spcAft>
                      </a:pPr>
                      <a:r>
                        <a:rPr lang="zh-CN" altLang="en-US" sz="1600" kern="100" dirty="0">
                          <a:effectLst/>
                          <a:latin typeface="幼圆" panose="02010509060101010101" pitchFamily="49" charset="-122"/>
                          <a:ea typeface="幼圆" panose="02010509060101010101" pitchFamily="49" charset="-122"/>
                        </a:rPr>
                        <a:t>产品设计，技术开发</a:t>
                      </a:r>
                      <a:endParaRPr lang="zh-CN" sz="1600" kern="100" dirty="0">
                        <a:effectLst/>
                        <a:latin typeface="幼圆" panose="02010509060101010101" pitchFamily="49" charset="-122"/>
                        <a:ea typeface="幼圆" panose="02010509060101010101" pitchFamily="49" charset="-122"/>
                      </a:endParaRPr>
                    </a:p>
                  </a:txBody>
                  <a:tcPr>
                    <a:solidFill>
                      <a:schemeClr val="tx2">
                        <a:lumMod val="40000"/>
                        <a:lumOff val="60000"/>
                      </a:schemeClr>
                    </a:solidFill>
                  </a:tcPr>
                </a:tc>
                <a:tc>
                  <a:txBody>
                    <a:bodyPr/>
                    <a:lstStyle/>
                    <a:p>
                      <a:pPr algn="just">
                        <a:lnSpc>
                          <a:spcPct val="150000"/>
                        </a:lnSpc>
                        <a:spcAft>
                          <a:spcPts val="0"/>
                        </a:spcAft>
                      </a:pPr>
                      <a:r>
                        <a:rPr lang="en-US" sz="1600" kern="100" dirty="0">
                          <a:effectLst/>
                          <a:latin typeface="幼圆" panose="02010509060101010101" pitchFamily="49" charset="-122"/>
                          <a:ea typeface="幼圆" panose="02010509060101010101" pitchFamily="49" charset="-122"/>
                        </a:rPr>
                        <a:t>1</a:t>
                      </a:r>
                      <a:r>
                        <a:rPr lang="zh-CN" altLang="en-US" sz="1600" kern="100" dirty="0">
                          <a:effectLst/>
                          <a:latin typeface="幼圆" panose="02010509060101010101" pitchFamily="49" charset="-122"/>
                          <a:ea typeface="幼圆" panose="02010509060101010101" pitchFamily="49" charset="-122"/>
                        </a:rPr>
                        <a:t>产品设计</a:t>
                      </a:r>
                      <a:endParaRPr lang="en-US" sz="1600" kern="100" dirty="0">
                        <a:effectLst/>
                        <a:latin typeface="幼圆" panose="02010509060101010101" pitchFamily="49" charset="-122"/>
                        <a:ea typeface="幼圆" panose="02010509060101010101" pitchFamily="49" charset="-122"/>
                      </a:endParaRPr>
                    </a:p>
                    <a:p>
                      <a:pPr algn="just">
                        <a:lnSpc>
                          <a:spcPct val="150000"/>
                        </a:lnSpc>
                        <a:spcAft>
                          <a:spcPts val="0"/>
                        </a:spcAft>
                      </a:pPr>
                      <a:r>
                        <a:rPr lang="en-US" sz="1600" kern="100" dirty="0">
                          <a:effectLst/>
                          <a:latin typeface="幼圆" panose="02010509060101010101" pitchFamily="49" charset="-122"/>
                          <a:ea typeface="幼圆" panose="02010509060101010101" pitchFamily="49" charset="-122"/>
                        </a:rPr>
                        <a:t>2 </a:t>
                      </a:r>
                      <a:r>
                        <a:rPr lang="zh-CN" sz="1600" kern="100" dirty="0">
                          <a:effectLst/>
                          <a:latin typeface="幼圆" panose="02010509060101010101" pitchFamily="49" charset="-122"/>
                          <a:ea typeface="幼圆" panose="02010509060101010101" pitchFamily="49" charset="-122"/>
                        </a:rPr>
                        <a:t>架构设计</a:t>
                      </a:r>
                    </a:p>
                    <a:p>
                      <a:pPr algn="just">
                        <a:lnSpc>
                          <a:spcPct val="150000"/>
                        </a:lnSpc>
                        <a:spcAft>
                          <a:spcPts val="0"/>
                        </a:spcAft>
                      </a:pPr>
                      <a:r>
                        <a:rPr lang="en-US" sz="1600" kern="100" dirty="0">
                          <a:effectLst/>
                          <a:latin typeface="幼圆" panose="02010509060101010101" pitchFamily="49" charset="-122"/>
                          <a:ea typeface="幼圆" panose="02010509060101010101" pitchFamily="49" charset="-122"/>
                        </a:rPr>
                        <a:t>3 </a:t>
                      </a:r>
                      <a:r>
                        <a:rPr lang="zh-CN" sz="1600" kern="100" dirty="0">
                          <a:effectLst/>
                          <a:latin typeface="幼圆" panose="02010509060101010101" pitchFamily="49" charset="-122"/>
                          <a:ea typeface="幼圆" panose="02010509060101010101" pitchFamily="49" charset="-122"/>
                        </a:rPr>
                        <a:t>底层技术开发</a:t>
                      </a:r>
                    </a:p>
                  </a:txBody>
                  <a:tcPr>
                    <a:solidFill>
                      <a:schemeClr val="tx2">
                        <a:lumMod val="40000"/>
                        <a:lumOff val="60000"/>
                      </a:schemeClr>
                    </a:solidFill>
                  </a:tcPr>
                </a:tc>
                <a:tc>
                  <a:txBody>
                    <a:bodyPr/>
                    <a:lstStyle/>
                    <a:p>
                      <a:pPr algn="just">
                        <a:lnSpc>
                          <a:spcPct val="150000"/>
                        </a:lnSpc>
                        <a:spcAft>
                          <a:spcPts val="0"/>
                        </a:spcAft>
                      </a:pPr>
                      <a:r>
                        <a:rPr lang="zh-CN" altLang="en-US" sz="1600" kern="100" dirty="0">
                          <a:effectLst/>
                          <a:latin typeface="幼圆" panose="02010509060101010101" pitchFamily="49" charset="-122"/>
                          <a:ea typeface="幼圆" panose="02010509060101010101" pitchFamily="49" charset="-122"/>
                        </a:rPr>
                        <a:t>开发资金到账</a:t>
                      </a:r>
                      <a:endParaRPr lang="zh-CN" sz="1600" kern="100" dirty="0">
                        <a:effectLst/>
                        <a:latin typeface="幼圆" panose="02010509060101010101" pitchFamily="49" charset="-122"/>
                        <a:ea typeface="幼圆" panose="02010509060101010101" pitchFamily="49" charset="-122"/>
                      </a:endParaRPr>
                    </a:p>
                  </a:txBody>
                  <a:tcPr>
                    <a:solidFill>
                      <a:schemeClr val="tx2">
                        <a:lumMod val="40000"/>
                        <a:lumOff val="60000"/>
                      </a:schemeClr>
                    </a:solidFill>
                  </a:tcPr>
                </a:tc>
                <a:extLst>
                  <a:ext uri="{0D108BD9-81ED-4DB2-BD59-A6C34878D82A}">
                    <a16:rowId xmlns:a16="http://schemas.microsoft.com/office/drawing/2014/main" val="10002"/>
                  </a:ext>
                </a:extLst>
              </a:tr>
              <a:tr h="1754605">
                <a:tc>
                  <a:txBody>
                    <a:bodyPr/>
                    <a:lstStyle/>
                    <a:p>
                      <a:pPr algn="just">
                        <a:lnSpc>
                          <a:spcPct val="150000"/>
                        </a:lnSpc>
                        <a:spcAft>
                          <a:spcPts val="0"/>
                        </a:spcAft>
                      </a:pPr>
                      <a:r>
                        <a:rPr lang="zh-CN" sz="1600" kern="100" dirty="0">
                          <a:effectLst/>
                          <a:latin typeface="幼圆" panose="02010509060101010101" pitchFamily="49" charset="-122"/>
                          <a:ea typeface="幼圆" panose="02010509060101010101" pitchFamily="49" charset="-122"/>
                        </a:rPr>
                        <a:t>产品上线</a:t>
                      </a:r>
                      <a:r>
                        <a:rPr lang="zh-CN" altLang="en-US" sz="1600" kern="100" dirty="0">
                          <a:effectLst/>
                          <a:latin typeface="幼圆" panose="02010509060101010101" pitchFamily="49" charset="-122"/>
                          <a:ea typeface="幼圆" panose="02010509060101010101" pitchFamily="49" charset="-122"/>
                        </a:rPr>
                        <a:t>，</a:t>
                      </a:r>
                      <a:r>
                        <a:rPr lang="zh-CN" sz="1600" kern="100" dirty="0">
                          <a:effectLst/>
                          <a:latin typeface="幼圆" panose="02010509060101010101" pitchFamily="49" charset="-122"/>
                          <a:ea typeface="幼圆" panose="02010509060101010101" pitchFamily="49" charset="-122"/>
                        </a:rPr>
                        <a:t>初步推广</a:t>
                      </a:r>
                    </a:p>
                  </a:txBody>
                  <a:tcPr>
                    <a:solidFill>
                      <a:schemeClr val="tx2">
                        <a:lumMod val="40000"/>
                        <a:lumOff val="60000"/>
                      </a:schemeClr>
                    </a:solidFill>
                  </a:tcPr>
                </a:tc>
                <a:tc>
                  <a:txBody>
                    <a:bodyPr/>
                    <a:lstStyle/>
                    <a:p>
                      <a:pPr algn="just">
                        <a:lnSpc>
                          <a:spcPct val="150000"/>
                        </a:lnSpc>
                        <a:spcAft>
                          <a:spcPts val="0"/>
                        </a:spcAft>
                      </a:pPr>
                      <a:r>
                        <a:rPr lang="en-US" sz="1600" kern="100">
                          <a:effectLst/>
                          <a:latin typeface="幼圆" panose="02010509060101010101" pitchFamily="49" charset="-122"/>
                          <a:ea typeface="幼圆" panose="02010509060101010101" pitchFamily="49" charset="-122"/>
                        </a:rPr>
                        <a:t>1 </a:t>
                      </a:r>
                      <a:r>
                        <a:rPr lang="zh-CN" altLang="en-US" sz="1600" kern="100">
                          <a:effectLst/>
                          <a:latin typeface="幼圆" panose="02010509060101010101" pitchFamily="49" charset="-122"/>
                          <a:ea typeface="幼圆" panose="02010509060101010101" pitchFamily="49" charset="-122"/>
                        </a:rPr>
                        <a:t>产品</a:t>
                      </a:r>
                      <a:r>
                        <a:rPr lang="zh-CN" sz="1600" kern="100">
                          <a:effectLst/>
                          <a:latin typeface="幼圆" panose="02010509060101010101" pitchFamily="49" charset="-122"/>
                          <a:ea typeface="幼圆" panose="02010509060101010101" pitchFamily="49" charset="-122"/>
                        </a:rPr>
                        <a:t>设计，完成</a:t>
                      </a:r>
                      <a:r>
                        <a:rPr lang="zh-CN" altLang="en-US" sz="1600" kern="100">
                          <a:effectLst/>
                          <a:latin typeface="幼圆" panose="02010509060101010101" pitchFamily="49" charset="-122"/>
                          <a:ea typeface="幼圆" panose="02010509060101010101" pitchFamily="49" charset="-122"/>
                        </a:rPr>
                        <a:t>雏形</a:t>
                      </a:r>
                      <a:endParaRPr lang="en-US" altLang="zh-CN" sz="1600" kern="100">
                        <a:effectLst/>
                        <a:latin typeface="幼圆" panose="02010509060101010101" pitchFamily="49" charset="-122"/>
                        <a:ea typeface="幼圆" panose="02010509060101010101" pitchFamily="49" charset="-122"/>
                      </a:endParaRPr>
                    </a:p>
                    <a:p>
                      <a:pPr algn="just">
                        <a:lnSpc>
                          <a:spcPct val="150000"/>
                        </a:lnSpc>
                        <a:spcAft>
                          <a:spcPts val="0"/>
                        </a:spcAft>
                      </a:pPr>
                      <a:r>
                        <a:rPr lang="en-US" altLang="zh-CN" sz="1600" kern="100">
                          <a:effectLst/>
                          <a:latin typeface="幼圆" panose="02010509060101010101" pitchFamily="49" charset="-122"/>
                          <a:ea typeface="幼圆" panose="02010509060101010101" pitchFamily="49" charset="-122"/>
                        </a:rPr>
                        <a:t>2.</a:t>
                      </a:r>
                      <a:r>
                        <a:rPr lang="zh-CN" altLang="en-US" sz="1600" kern="100">
                          <a:effectLst/>
                          <a:latin typeface="幼圆" panose="02010509060101010101" pitchFamily="49" charset="-122"/>
                          <a:ea typeface="幼圆" panose="02010509060101010101" pitchFamily="49" charset="-122"/>
                        </a:rPr>
                        <a:t>技术开发，实现功能</a:t>
                      </a:r>
                      <a:endParaRPr lang="zh-CN" sz="1600" kern="100">
                        <a:effectLst/>
                        <a:latin typeface="幼圆" panose="02010509060101010101" pitchFamily="49" charset="-122"/>
                        <a:ea typeface="幼圆" panose="02010509060101010101" pitchFamily="49" charset="-122"/>
                      </a:endParaRPr>
                    </a:p>
                    <a:p>
                      <a:pPr algn="just">
                        <a:lnSpc>
                          <a:spcPct val="150000"/>
                        </a:lnSpc>
                        <a:spcAft>
                          <a:spcPts val="0"/>
                        </a:spcAft>
                      </a:pPr>
                      <a:r>
                        <a:rPr lang="en-US" sz="1600" kern="100">
                          <a:effectLst/>
                          <a:latin typeface="幼圆" panose="02010509060101010101" pitchFamily="49" charset="-122"/>
                          <a:ea typeface="幼圆" panose="02010509060101010101" pitchFamily="49" charset="-122"/>
                        </a:rPr>
                        <a:t>2 </a:t>
                      </a:r>
                      <a:r>
                        <a:rPr lang="zh-CN" sz="1600" kern="100">
                          <a:effectLst/>
                          <a:latin typeface="幼圆" panose="02010509060101010101" pitchFamily="49" charset="-122"/>
                          <a:ea typeface="幼圆" panose="02010509060101010101" pitchFamily="49" charset="-122"/>
                        </a:rPr>
                        <a:t>产品风格和美工设计</a:t>
                      </a:r>
                      <a:endParaRPr lang="en-US" altLang="zh-CN" sz="1600" kern="100">
                        <a:effectLst/>
                        <a:latin typeface="幼圆" panose="02010509060101010101" pitchFamily="49" charset="-122"/>
                        <a:ea typeface="幼圆" panose="02010509060101010101" pitchFamily="49" charset="-122"/>
                      </a:endParaRPr>
                    </a:p>
                    <a:p>
                      <a:pPr algn="just">
                        <a:lnSpc>
                          <a:spcPct val="150000"/>
                        </a:lnSpc>
                        <a:spcAft>
                          <a:spcPts val="0"/>
                        </a:spcAft>
                      </a:pPr>
                      <a:r>
                        <a:rPr lang="zh-CN" sz="1600" kern="100">
                          <a:effectLst/>
                          <a:latin typeface="幼圆" panose="02010509060101010101" pitchFamily="49" charset="-122"/>
                          <a:ea typeface="幼圆" panose="02010509060101010101" pitchFamily="49" charset="-122"/>
                        </a:rPr>
                        <a:t>提升产品体验和审美标准</a:t>
                      </a:r>
                      <a:endParaRPr lang="en-US" altLang="zh-CN" sz="1600" kern="100">
                        <a:effectLst/>
                        <a:latin typeface="幼圆" panose="02010509060101010101" pitchFamily="49" charset="-122"/>
                        <a:ea typeface="幼圆" panose="02010509060101010101" pitchFamily="49" charset="-122"/>
                      </a:endParaRPr>
                    </a:p>
                    <a:p>
                      <a:pPr algn="just">
                        <a:lnSpc>
                          <a:spcPct val="150000"/>
                        </a:lnSpc>
                        <a:spcAft>
                          <a:spcPts val="0"/>
                        </a:spcAft>
                      </a:pPr>
                      <a:r>
                        <a:rPr lang="en-US" altLang="zh-CN" sz="1600" kern="100">
                          <a:effectLst/>
                          <a:latin typeface="幼圆" panose="02010509060101010101" pitchFamily="49" charset="-122"/>
                          <a:ea typeface="幼圆" panose="02010509060101010101" pitchFamily="49" charset="-122"/>
                        </a:rPr>
                        <a:t>3.</a:t>
                      </a:r>
                      <a:r>
                        <a:rPr lang="zh-CN" altLang="en-US" sz="1600" kern="100">
                          <a:effectLst/>
                          <a:latin typeface="幼圆" panose="02010509060101010101" pitchFamily="49" charset="-122"/>
                          <a:ea typeface="幼圆" panose="02010509060101010101" pitchFamily="49" charset="-122"/>
                        </a:rPr>
                        <a:t>软件测试，上线运营</a:t>
                      </a:r>
                      <a:endParaRPr lang="zh-CN" sz="1600" kern="100" dirty="0">
                        <a:effectLst/>
                        <a:latin typeface="幼圆" panose="02010509060101010101" pitchFamily="49" charset="-122"/>
                        <a:ea typeface="幼圆" panose="02010509060101010101" pitchFamily="49" charset="-122"/>
                      </a:endParaRPr>
                    </a:p>
                  </a:txBody>
                  <a:tcPr>
                    <a:solidFill>
                      <a:schemeClr val="tx2">
                        <a:lumMod val="40000"/>
                        <a:lumOff val="60000"/>
                      </a:schemeClr>
                    </a:solidFill>
                  </a:tcPr>
                </a:tc>
                <a:tc>
                  <a:txBody>
                    <a:bodyPr/>
                    <a:lstStyle/>
                    <a:p>
                      <a:pPr algn="just">
                        <a:lnSpc>
                          <a:spcPct val="150000"/>
                        </a:lnSpc>
                        <a:spcAft>
                          <a:spcPts val="0"/>
                        </a:spcAft>
                      </a:pPr>
                      <a:r>
                        <a:rPr lang="zh-CN" altLang="en-US" sz="1600" kern="100" dirty="0">
                          <a:effectLst/>
                          <a:latin typeface="幼圆" panose="02010509060101010101" pitchFamily="49" charset="-122"/>
                          <a:ea typeface="幼圆" panose="02010509060101010101" pitchFamily="49" charset="-122"/>
                        </a:rPr>
                        <a:t>开发资金尾款到账</a:t>
                      </a:r>
                      <a:endParaRPr lang="zh-CN" sz="1600" kern="100" dirty="0">
                        <a:effectLst/>
                        <a:latin typeface="幼圆" panose="02010509060101010101" pitchFamily="49" charset="-122"/>
                        <a:ea typeface="幼圆" panose="02010509060101010101" pitchFamily="49" charset="-122"/>
                      </a:endParaRPr>
                    </a:p>
                  </a:txBody>
                  <a:tcPr>
                    <a:solidFill>
                      <a:schemeClr val="tx2">
                        <a:lumMod val="40000"/>
                        <a:lumOff val="60000"/>
                      </a:schemeClr>
                    </a:solidFill>
                  </a:tcPr>
                </a:tc>
                <a:extLst>
                  <a:ext uri="{0D108BD9-81ED-4DB2-BD59-A6C34878D82A}">
                    <a16:rowId xmlns:a16="http://schemas.microsoft.com/office/drawing/2014/main" val="10003"/>
                  </a:ext>
                </a:extLst>
              </a:tr>
              <a:tr h="0">
                <a:tc>
                  <a:txBody>
                    <a:bodyPr/>
                    <a:lstStyle/>
                    <a:p>
                      <a:pPr algn="just">
                        <a:lnSpc>
                          <a:spcPct val="150000"/>
                        </a:lnSpc>
                        <a:spcAft>
                          <a:spcPts val="0"/>
                        </a:spcAft>
                      </a:pPr>
                      <a:r>
                        <a:rPr lang="zh-CN" sz="1600" kern="100" dirty="0">
                          <a:effectLst/>
                          <a:latin typeface="幼圆" panose="02010509060101010101" pitchFamily="49" charset="-122"/>
                          <a:ea typeface="幼圆" panose="02010509060101010101" pitchFamily="49" charset="-122"/>
                        </a:rPr>
                        <a:t>更新迭代，</a:t>
                      </a:r>
                      <a:r>
                        <a:rPr lang="zh-CN" altLang="en-US" sz="1600" kern="100" dirty="0">
                          <a:effectLst/>
                          <a:latin typeface="幼圆" panose="02010509060101010101" pitchFamily="49" charset="-122"/>
                          <a:ea typeface="幼圆" panose="02010509060101010101" pitchFamily="49" charset="-122"/>
                        </a:rPr>
                        <a:t>产品</a:t>
                      </a:r>
                      <a:r>
                        <a:rPr lang="zh-CN" sz="1600" kern="100" dirty="0">
                          <a:effectLst/>
                          <a:latin typeface="幼圆" panose="02010509060101010101" pitchFamily="49" charset="-122"/>
                          <a:ea typeface="幼圆" panose="02010509060101010101" pitchFamily="49" charset="-122"/>
                        </a:rPr>
                        <a:t>推</a:t>
                      </a:r>
                      <a:r>
                        <a:rPr lang="zh-CN" altLang="en-US" sz="1600" kern="100" dirty="0">
                          <a:effectLst/>
                          <a:latin typeface="幼圆" panose="02010509060101010101" pitchFamily="49" charset="-122"/>
                          <a:ea typeface="幼圆" panose="02010509060101010101" pitchFamily="49" charset="-122"/>
                        </a:rPr>
                        <a:t>广</a:t>
                      </a:r>
                      <a:endParaRPr lang="zh-CN" sz="1600" kern="100" dirty="0">
                        <a:effectLst/>
                        <a:latin typeface="幼圆" panose="02010509060101010101" pitchFamily="49" charset="-122"/>
                        <a:ea typeface="幼圆" panose="02010509060101010101" pitchFamily="49" charset="-122"/>
                      </a:endParaRPr>
                    </a:p>
                  </a:txBody>
                  <a:tcPr>
                    <a:solidFill>
                      <a:schemeClr val="tx2">
                        <a:lumMod val="40000"/>
                        <a:lumOff val="60000"/>
                      </a:schemeClr>
                    </a:solidFill>
                  </a:tcPr>
                </a:tc>
                <a:tc>
                  <a:txBody>
                    <a:bodyPr/>
                    <a:lstStyle/>
                    <a:p>
                      <a:pPr algn="just">
                        <a:lnSpc>
                          <a:spcPct val="150000"/>
                        </a:lnSpc>
                        <a:spcAft>
                          <a:spcPts val="0"/>
                        </a:spcAft>
                      </a:pPr>
                      <a:r>
                        <a:rPr lang="zh-CN" sz="1600" kern="100" dirty="0">
                          <a:effectLst/>
                          <a:latin typeface="幼圆" panose="02010509060101010101" pitchFamily="49" charset="-122"/>
                          <a:ea typeface="幼圆" panose="02010509060101010101" pitchFamily="49" charset="-122"/>
                        </a:rPr>
                        <a:t>更新产品，</a:t>
                      </a:r>
                      <a:r>
                        <a:rPr lang="zh-CN" altLang="en-US" sz="1600" kern="100" dirty="0">
                          <a:effectLst/>
                          <a:latin typeface="幼圆" panose="02010509060101010101" pitchFamily="49" charset="-122"/>
                          <a:ea typeface="幼圆" panose="02010509060101010101" pitchFamily="49" charset="-122"/>
                        </a:rPr>
                        <a:t>软件维护</a:t>
                      </a:r>
                      <a:endParaRPr lang="zh-CN" sz="1600" kern="100" dirty="0">
                        <a:effectLst/>
                        <a:latin typeface="幼圆" panose="02010509060101010101" pitchFamily="49" charset="-122"/>
                        <a:ea typeface="幼圆" panose="02010509060101010101" pitchFamily="49" charset="-122"/>
                      </a:endParaRPr>
                    </a:p>
                  </a:txBody>
                  <a:tcPr>
                    <a:solidFill>
                      <a:schemeClr val="tx2">
                        <a:lumMod val="40000"/>
                        <a:lumOff val="60000"/>
                      </a:schemeClr>
                    </a:solidFill>
                  </a:tcPr>
                </a:tc>
                <a:tc>
                  <a:txBody>
                    <a:bodyPr/>
                    <a:lstStyle/>
                    <a:p>
                      <a:pPr algn="just">
                        <a:lnSpc>
                          <a:spcPct val="150000"/>
                        </a:lnSpc>
                        <a:spcAft>
                          <a:spcPts val="0"/>
                        </a:spcAft>
                      </a:pPr>
                      <a:r>
                        <a:rPr lang="zh-CN" altLang="en-US" sz="1600" kern="100" dirty="0">
                          <a:effectLst/>
                          <a:latin typeface="幼圆" panose="02010509060101010101" pitchFamily="49" charset="-122"/>
                          <a:ea typeface="幼圆" panose="02010509060101010101" pitchFamily="49" charset="-122"/>
                        </a:rPr>
                        <a:t>日常技术运营</a:t>
                      </a:r>
                      <a:endParaRPr lang="zh-CN" sz="1600" kern="100" dirty="0">
                        <a:effectLst/>
                        <a:latin typeface="幼圆" panose="02010509060101010101" pitchFamily="49" charset="-122"/>
                        <a:ea typeface="幼圆" panose="02010509060101010101" pitchFamily="49" charset="-122"/>
                      </a:endParaRPr>
                    </a:p>
                  </a:txBody>
                  <a:tcPr>
                    <a:solidFill>
                      <a:schemeClr val="tx2">
                        <a:lumMod val="40000"/>
                        <a:lumOff val="60000"/>
                      </a:schemeClr>
                    </a:solidFill>
                  </a:tcPr>
                </a:tc>
                <a:extLst>
                  <a:ext uri="{0D108BD9-81ED-4DB2-BD59-A6C34878D82A}">
                    <a16:rowId xmlns:a16="http://schemas.microsoft.com/office/drawing/2014/main" val="10004"/>
                  </a:ext>
                </a:extLst>
              </a:tr>
              <a:tr h="425008">
                <a:tc>
                  <a:txBody>
                    <a:bodyPr/>
                    <a:lstStyle/>
                    <a:p>
                      <a:pPr algn="just">
                        <a:lnSpc>
                          <a:spcPct val="150000"/>
                        </a:lnSpc>
                        <a:spcAft>
                          <a:spcPts val="0"/>
                        </a:spcAft>
                      </a:pPr>
                      <a:r>
                        <a:rPr lang="zh-CN" altLang="en-US" sz="1600" kern="100" dirty="0">
                          <a:effectLst/>
                          <a:latin typeface="幼圆" panose="02010509060101010101" pitchFamily="49" charset="-122"/>
                          <a:ea typeface="幼圆" panose="02010509060101010101" pitchFamily="49" charset="-122"/>
                        </a:rPr>
                        <a:t>运营推广，流量变现</a:t>
                      </a:r>
                      <a:endParaRPr lang="zh-CN" sz="1600" kern="100" dirty="0">
                        <a:effectLst/>
                        <a:latin typeface="幼圆" panose="02010509060101010101" pitchFamily="49" charset="-122"/>
                        <a:ea typeface="幼圆" panose="02010509060101010101" pitchFamily="49" charset="-122"/>
                      </a:endParaRPr>
                    </a:p>
                  </a:txBody>
                  <a:tcPr>
                    <a:solidFill>
                      <a:schemeClr val="tx2">
                        <a:lumMod val="40000"/>
                        <a:lumOff val="60000"/>
                      </a:schemeClr>
                    </a:solidFill>
                  </a:tcPr>
                </a:tc>
                <a:tc>
                  <a:txBody>
                    <a:bodyPr/>
                    <a:lstStyle/>
                    <a:p>
                      <a:pPr algn="just">
                        <a:lnSpc>
                          <a:spcPct val="150000"/>
                        </a:lnSpc>
                        <a:spcAft>
                          <a:spcPts val="0"/>
                        </a:spcAft>
                      </a:pPr>
                      <a:r>
                        <a:rPr lang="zh-CN" sz="1600" kern="100" dirty="0">
                          <a:effectLst/>
                          <a:latin typeface="幼圆" panose="02010509060101010101" pitchFamily="49" charset="-122"/>
                          <a:ea typeface="幼圆" panose="02010509060101010101" pitchFamily="49" charset="-122"/>
                        </a:rPr>
                        <a:t>产品上线运营获取用户</a:t>
                      </a:r>
                      <a:r>
                        <a:rPr lang="zh-CN" altLang="en-US" sz="1600" kern="100" dirty="0">
                          <a:effectLst/>
                          <a:latin typeface="幼圆" panose="02010509060101010101" pitchFamily="49" charset="-122"/>
                          <a:ea typeface="幼圆" panose="02010509060101010101" pitchFamily="49" charset="-122"/>
                        </a:rPr>
                        <a:t>，多重流量变现</a:t>
                      </a:r>
                      <a:endParaRPr lang="zh-CN" sz="1600" kern="100" dirty="0">
                        <a:effectLst/>
                        <a:latin typeface="幼圆" panose="02010509060101010101" pitchFamily="49" charset="-122"/>
                        <a:ea typeface="幼圆" panose="02010509060101010101" pitchFamily="49" charset="-122"/>
                      </a:endParaRPr>
                    </a:p>
                  </a:txBody>
                  <a:tcPr>
                    <a:solidFill>
                      <a:schemeClr val="tx2">
                        <a:lumMod val="40000"/>
                        <a:lumOff val="60000"/>
                      </a:schemeClr>
                    </a:solidFill>
                  </a:tcPr>
                </a:tc>
                <a:tc>
                  <a:txBody>
                    <a:bodyPr/>
                    <a:lstStyle/>
                    <a:p>
                      <a:pPr algn="just">
                        <a:lnSpc>
                          <a:spcPct val="150000"/>
                        </a:lnSpc>
                        <a:spcAft>
                          <a:spcPts val="0"/>
                        </a:spcAft>
                      </a:pPr>
                      <a:r>
                        <a:rPr lang="zh-CN" altLang="en-US" sz="1600" kern="100" dirty="0">
                          <a:effectLst/>
                          <a:latin typeface="幼圆" panose="02010509060101010101" pitchFamily="49" charset="-122"/>
                          <a:ea typeface="幼圆" panose="02010509060101010101" pitchFamily="49" charset="-122"/>
                        </a:rPr>
                        <a:t>日常推广运营</a:t>
                      </a:r>
                      <a:endParaRPr lang="zh-CN" sz="1600" kern="100" dirty="0">
                        <a:effectLst/>
                        <a:latin typeface="幼圆" panose="02010509060101010101" pitchFamily="49" charset="-122"/>
                        <a:ea typeface="幼圆" panose="02010509060101010101" pitchFamily="49" charset="-122"/>
                      </a:endParaRPr>
                    </a:p>
                  </a:txBody>
                  <a:tcPr>
                    <a:solidFill>
                      <a:schemeClr val="tx2">
                        <a:lumMod val="40000"/>
                        <a:lumOff val="60000"/>
                      </a:schemeClr>
                    </a:solidFill>
                  </a:tcPr>
                </a:tc>
                <a:extLst>
                  <a:ext uri="{0D108BD9-81ED-4DB2-BD59-A6C34878D82A}">
                    <a16:rowId xmlns:a16="http://schemas.microsoft.com/office/drawing/2014/main" val="10005"/>
                  </a:ext>
                </a:extLst>
              </a:tr>
            </a:tbl>
          </a:graphicData>
        </a:graphic>
      </p:graphicFrame>
      <p:pic>
        <p:nvPicPr>
          <p:cNvPr id="9" name="图片 8">
            <a:extLst>
              <a:ext uri="{FF2B5EF4-FFF2-40B4-BE49-F238E27FC236}">
                <a16:creationId xmlns:a16="http://schemas.microsoft.com/office/drawing/2014/main" id="{D5DB60BD-96BF-4990-A9A0-674F85A92426}"/>
              </a:ext>
            </a:extLst>
          </p:cNvPr>
          <p:cNvPicPr>
            <a:picLocks noChangeAspect="1"/>
          </p:cNvPicPr>
          <p:nvPr/>
        </p:nvPicPr>
        <p:blipFill>
          <a:blip r:embed="rId2"/>
          <a:stretch>
            <a:fillRect/>
          </a:stretch>
        </p:blipFill>
        <p:spPr>
          <a:xfrm>
            <a:off x="662281" y="3603528"/>
            <a:ext cx="2883414" cy="1779684"/>
          </a:xfrm>
          <a:prstGeom prst="rect">
            <a:avLst/>
          </a:prstGeom>
        </p:spPr>
      </p:pic>
      <p:sp>
        <p:nvSpPr>
          <p:cNvPr id="11" name="矩形 10">
            <a:extLst>
              <a:ext uri="{FF2B5EF4-FFF2-40B4-BE49-F238E27FC236}">
                <a16:creationId xmlns:a16="http://schemas.microsoft.com/office/drawing/2014/main" id="{E8761AA8-2370-4544-8E7E-5487A1F268CA}"/>
              </a:ext>
            </a:extLst>
          </p:cNvPr>
          <p:cNvSpPr/>
          <p:nvPr/>
        </p:nvSpPr>
        <p:spPr>
          <a:xfrm>
            <a:off x="336042" y="1527782"/>
            <a:ext cx="6221960" cy="1726691"/>
          </a:xfrm>
          <a:prstGeom prst="rect">
            <a:avLst/>
          </a:prstGeom>
        </p:spPr>
        <p:txBody>
          <a:bodyPr wrap="square">
            <a:spAutoFit/>
          </a:bodyPr>
          <a:lstStyle/>
          <a:p>
            <a:pPr marL="0" marR="0" lvl="0" indent="356235" defTabSz="914400" rtl="0" eaLnBrk="1" fontAlgn="auto" latinLnBrk="0" hangingPunct="1">
              <a:lnSpc>
                <a:spcPct val="150000"/>
              </a:lnSpc>
              <a:spcBef>
                <a:spcPts val="600"/>
              </a:spcBef>
              <a:spcAft>
                <a:spcPts val="600"/>
              </a:spcAft>
              <a:buClrTx/>
              <a:buSzTx/>
              <a:buFontTx/>
              <a:buNone/>
              <a:tabLst/>
              <a:defRPr/>
            </a:pPr>
            <a:r>
              <a:rPr kumimoji="0" lang="zh-CN" altLang="zh-CN" sz="2000" b="1" i="0" u="none" strike="noStrike" kern="100" cap="none" spc="0" normalizeH="0" baseline="0" noProof="0" dirty="0">
                <a:ln>
                  <a:noFill/>
                </a:ln>
                <a:solidFill>
                  <a:schemeClr val="accent2"/>
                </a:solidFill>
                <a:effectLst/>
                <a:uLnTx/>
                <a:uFillTx/>
                <a:latin typeface="+mn-ea"/>
                <a:cs typeface="+mn-cs"/>
              </a:rPr>
              <a:t>技术投入部分</a:t>
            </a:r>
            <a:r>
              <a:rPr kumimoji="0" lang="en-US" altLang="zh-CN" sz="2000" b="1" i="0" u="none" strike="noStrike" kern="100" cap="none" spc="0" normalizeH="0" baseline="0" noProof="0" dirty="0">
                <a:ln>
                  <a:noFill/>
                </a:ln>
                <a:solidFill>
                  <a:schemeClr val="accent2"/>
                </a:solidFill>
                <a:effectLst/>
                <a:uLnTx/>
                <a:uFillTx/>
                <a:latin typeface="+mn-ea"/>
                <a:cs typeface="+mn-cs"/>
              </a:rPr>
              <a:t>:200W</a:t>
            </a:r>
          </a:p>
          <a:p>
            <a:pPr marL="0" marR="0" lvl="0" indent="356235" defTabSz="914400" rtl="0" eaLnBrk="1" fontAlgn="auto" latinLnBrk="0" hangingPunct="1">
              <a:lnSpc>
                <a:spcPct val="150000"/>
              </a:lnSpc>
              <a:spcBef>
                <a:spcPts val="600"/>
              </a:spcBef>
              <a:spcAft>
                <a:spcPts val="600"/>
              </a:spcAft>
              <a:buClrTx/>
              <a:buSzTx/>
              <a:buFontTx/>
              <a:buNone/>
              <a:tabLst/>
              <a:defRPr/>
            </a:pPr>
            <a:r>
              <a:rPr kumimoji="0" lang="zh-CN" altLang="en-US" sz="2000" b="1" i="0" u="none" strike="noStrike" kern="100" cap="none" spc="0" normalizeH="0" baseline="0" noProof="0" dirty="0">
                <a:ln>
                  <a:noFill/>
                </a:ln>
                <a:solidFill>
                  <a:schemeClr val="accent2"/>
                </a:solidFill>
                <a:effectLst/>
                <a:uLnTx/>
                <a:uFillTx/>
                <a:latin typeface="+mn-ea"/>
                <a:cs typeface="+mn-cs"/>
              </a:rPr>
              <a:t>首期推广费用</a:t>
            </a:r>
            <a:r>
              <a:rPr kumimoji="0" lang="en-US" altLang="zh-CN" sz="2000" b="1" i="0" u="none" strike="noStrike" kern="100" cap="none" spc="0" normalizeH="0" baseline="0" noProof="0" dirty="0">
                <a:ln>
                  <a:noFill/>
                </a:ln>
                <a:solidFill>
                  <a:schemeClr val="accent2"/>
                </a:solidFill>
                <a:effectLst/>
                <a:uLnTx/>
                <a:uFillTx/>
                <a:latin typeface="+mn-ea"/>
                <a:cs typeface="+mn-cs"/>
              </a:rPr>
              <a:t>:300w</a:t>
            </a:r>
          </a:p>
          <a:p>
            <a:pPr marL="0" marR="0" lvl="0" indent="356235" defTabSz="914400" rtl="0" eaLnBrk="1" fontAlgn="auto" latinLnBrk="0" hangingPunct="1">
              <a:lnSpc>
                <a:spcPct val="150000"/>
              </a:lnSpc>
              <a:spcBef>
                <a:spcPts val="600"/>
              </a:spcBef>
              <a:spcAft>
                <a:spcPts val="600"/>
              </a:spcAft>
              <a:buClrTx/>
              <a:buSzTx/>
              <a:buFontTx/>
              <a:buNone/>
              <a:tabLst/>
              <a:defRPr/>
            </a:pPr>
            <a:r>
              <a:rPr kumimoji="0" lang="zh-CN" altLang="en-US" sz="2000" b="1" i="0" u="none" strike="noStrike" kern="100" cap="none" spc="0" normalizeH="0" baseline="0" noProof="0" dirty="0">
                <a:ln>
                  <a:noFill/>
                </a:ln>
                <a:solidFill>
                  <a:schemeClr val="accent2"/>
                </a:solidFill>
                <a:effectLst/>
                <a:uLnTx/>
                <a:uFillTx/>
                <a:latin typeface="+mn-ea"/>
                <a:cs typeface="+mn-cs"/>
              </a:rPr>
              <a:t>以股权融资的方式进行</a:t>
            </a:r>
            <a:endParaRPr kumimoji="0" lang="zh-CN" altLang="zh-CN" sz="1600" b="1" i="0" u="none" strike="noStrike" kern="100" cap="none" spc="0" normalizeH="0" baseline="0" noProof="0" dirty="0">
              <a:ln>
                <a:noFill/>
              </a:ln>
              <a:solidFill>
                <a:schemeClr val="accent2"/>
              </a:solidFill>
              <a:effectLst/>
              <a:uLnTx/>
              <a:uFillTx/>
              <a:latin typeface="+mn-ea"/>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4605" y="757555"/>
            <a:ext cx="12220575" cy="5701665"/>
          </a:xfrm>
          <a:prstGeom prst="rect">
            <a:avLst/>
          </a:prstGeom>
          <a:solidFill>
            <a:srgbClr val="F1F4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p:cNvSpPr txBox="1"/>
          <p:nvPr/>
        </p:nvSpPr>
        <p:spPr>
          <a:xfrm>
            <a:off x="1750060" y="1009015"/>
            <a:ext cx="2961005" cy="645160"/>
          </a:xfrm>
          <a:prstGeom prst="rect">
            <a:avLst/>
          </a:prstGeom>
          <a:noFill/>
        </p:spPr>
        <p:txBody>
          <a:bodyPr wrap="square" rtlCol="0">
            <a:spAutoFit/>
          </a:bodyPr>
          <a:lstStyle/>
          <a:p>
            <a:r>
              <a:rPr lang="zh-CN" altLang="en-US" sz="3600" b="1">
                <a:latin typeface="微软雅黑" panose="020B0503020204020204" charset="-122"/>
                <a:ea typeface="微软雅黑" panose="020B0503020204020204" charset="-122"/>
                <a:cs typeface="微软雅黑" panose="020B0503020204020204" charset="-122"/>
              </a:rPr>
              <a:t>目录 </a:t>
            </a:r>
            <a:r>
              <a:rPr lang="en-US" altLang="zh-CN" sz="2800">
                <a:latin typeface="微软雅黑" panose="020B0503020204020204" charset="-122"/>
                <a:ea typeface="微软雅黑" panose="020B0503020204020204" charset="-122"/>
                <a:cs typeface="微软雅黑" panose="020B0503020204020204" charset="-122"/>
              </a:rPr>
              <a:t>contents</a:t>
            </a:r>
          </a:p>
        </p:txBody>
      </p:sp>
      <p:sp>
        <p:nvSpPr>
          <p:cNvPr id="31" name="圆角矩形 1"/>
          <p:cNvSpPr/>
          <p:nvPr/>
        </p:nvSpPr>
        <p:spPr>
          <a:xfrm>
            <a:off x="2486025" y="1929130"/>
            <a:ext cx="1489075" cy="1778635"/>
          </a:xfrm>
          <a:prstGeom prst="roundRect">
            <a:avLst/>
          </a:prstGeom>
          <a:solidFill>
            <a:srgbClr val="04B6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776220" y="2146300"/>
            <a:ext cx="908050" cy="908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chemeClr val="bg2">
                    <a:lumMod val="75000"/>
                  </a:schemeClr>
                </a:solidFill>
              </a:rPr>
              <a:t>01</a:t>
            </a:r>
          </a:p>
        </p:txBody>
      </p:sp>
      <p:sp>
        <p:nvSpPr>
          <p:cNvPr id="51" name="文本框 50"/>
          <p:cNvSpPr txBox="1"/>
          <p:nvPr/>
        </p:nvSpPr>
        <p:spPr>
          <a:xfrm>
            <a:off x="7721600" y="5411470"/>
            <a:ext cx="1348105" cy="368300"/>
          </a:xfrm>
          <a:prstGeom prst="rect">
            <a:avLst/>
          </a:prstGeom>
          <a:noFill/>
        </p:spPr>
        <p:txBody>
          <a:bodyPr wrap="square" rtlCol="0">
            <a:spAutoFit/>
          </a:bodyPr>
          <a:lstStyle/>
          <a:p>
            <a:r>
              <a:rPr lang="zh-CN" altLang="en-US" b="1">
                <a:solidFill>
                  <a:schemeClr val="bg1"/>
                </a:solidFill>
                <a:latin typeface="微软雅黑" panose="020B0503020204020204" charset="-122"/>
                <a:ea typeface="微软雅黑" panose="020B0503020204020204" charset="-122"/>
              </a:rPr>
              <a:t>背景和现状</a:t>
            </a:r>
          </a:p>
        </p:txBody>
      </p:sp>
      <p:sp>
        <p:nvSpPr>
          <p:cNvPr id="52" name="圆角矩形 6"/>
          <p:cNvSpPr/>
          <p:nvPr/>
        </p:nvSpPr>
        <p:spPr>
          <a:xfrm>
            <a:off x="4547235" y="1929130"/>
            <a:ext cx="1489075" cy="1778635"/>
          </a:xfrm>
          <a:prstGeom prst="roundRect">
            <a:avLst/>
          </a:prstGeom>
          <a:solidFill>
            <a:srgbClr val="04B6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7"/>
          <p:cNvSpPr/>
          <p:nvPr/>
        </p:nvSpPr>
        <p:spPr>
          <a:xfrm>
            <a:off x="6682740" y="1929130"/>
            <a:ext cx="1489075" cy="1778635"/>
          </a:xfrm>
          <a:prstGeom prst="roundRect">
            <a:avLst/>
          </a:prstGeom>
          <a:solidFill>
            <a:srgbClr val="04B6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8"/>
          <p:cNvSpPr/>
          <p:nvPr/>
        </p:nvSpPr>
        <p:spPr>
          <a:xfrm>
            <a:off x="3528060" y="4124960"/>
            <a:ext cx="1489075" cy="1778635"/>
          </a:xfrm>
          <a:prstGeom prst="roundRect">
            <a:avLst/>
          </a:prstGeom>
          <a:solidFill>
            <a:srgbClr val="04B6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9"/>
          <p:cNvSpPr/>
          <p:nvPr/>
        </p:nvSpPr>
        <p:spPr>
          <a:xfrm>
            <a:off x="5559425" y="4124960"/>
            <a:ext cx="1489075" cy="1778635"/>
          </a:xfrm>
          <a:prstGeom prst="roundRect">
            <a:avLst/>
          </a:prstGeom>
          <a:solidFill>
            <a:srgbClr val="04B6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圆角矩形 10"/>
          <p:cNvSpPr/>
          <p:nvPr/>
        </p:nvSpPr>
        <p:spPr>
          <a:xfrm>
            <a:off x="7651115" y="4124960"/>
            <a:ext cx="1489075" cy="1778635"/>
          </a:xfrm>
          <a:prstGeom prst="roundRect">
            <a:avLst/>
          </a:prstGeom>
          <a:solidFill>
            <a:srgbClr val="04B6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4838065" y="2146300"/>
            <a:ext cx="908050" cy="908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chemeClr val="bg2">
                    <a:lumMod val="75000"/>
                  </a:schemeClr>
                </a:solidFill>
              </a:rPr>
              <a:t>02</a:t>
            </a:r>
          </a:p>
        </p:txBody>
      </p:sp>
      <p:sp>
        <p:nvSpPr>
          <p:cNvPr id="58" name="椭圆 57"/>
          <p:cNvSpPr/>
          <p:nvPr/>
        </p:nvSpPr>
        <p:spPr>
          <a:xfrm>
            <a:off x="6972935" y="2146300"/>
            <a:ext cx="908050" cy="908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chemeClr val="bg2">
                    <a:lumMod val="75000"/>
                  </a:schemeClr>
                </a:solidFill>
              </a:rPr>
              <a:t>03</a:t>
            </a:r>
          </a:p>
        </p:txBody>
      </p:sp>
      <p:sp>
        <p:nvSpPr>
          <p:cNvPr id="59" name="椭圆 58"/>
          <p:cNvSpPr/>
          <p:nvPr/>
        </p:nvSpPr>
        <p:spPr>
          <a:xfrm>
            <a:off x="3803015" y="4387215"/>
            <a:ext cx="908050" cy="908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chemeClr val="bg2">
                    <a:lumMod val="75000"/>
                  </a:schemeClr>
                </a:solidFill>
              </a:rPr>
              <a:t>04</a:t>
            </a:r>
          </a:p>
        </p:txBody>
      </p:sp>
      <p:sp>
        <p:nvSpPr>
          <p:cNvPr id="60" name="椭圆 59"/>
          <p:cNvSpPr/>
          <p:nvPr/>
        </p:nvSpPr>
        <p:spPr>
          <a:xfrm>
            <a:off x="5850255" y="4387215"/>
            <a:ext cx="908050" cy="908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chemeClr val="bg2">
                    <a:lumMod val="75000"/>
                  </a:schemeClr>
                </a:solidFill>
              </a:rPr>
              <a:t>05</a:t>
            </a:r>
          </a:p>
        </p:txBody>
      </p:sp>
      <p:sp>
        <p:nvSpPr>
          <p:cNvPr id="61" name="椭圆 60"/>
          <p:cNvSpPr/>
          <p:nvPr/>
        </p:nvSpPr>
        <p:spPr>
          <a:xfrm>
            <a:off x="7941310" y="4387215"/>
            <a:ext cx="908050" cy="908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chemeClr val="bg2">
                    <a:lumMod val="75000"/>
                  </a:schemeClr>
                </a:solidFill>
              </a:rPr>
              <a:t>06</a:t>
            </a:r>
          </a:p>
        </p:txBody>
      </p:sp>
      <p:sp>
        <p:nvSpPr>
          <p:cNvPr id="62" name="文本框 61"/>
          <p:cNvSpPr txBox="1"/>
          <p:nvPr/>
        </p:nvSpPr>
        <p:spPr>
          <a:xfrm>
            <a:off x="4728210" y="3201035"/>
            <a:ext cx="1168093" cy="369332"/>
          </a:xfrm>
          <a:prstGeom prst="rect">
            <a:avLst/>
          </a:prstGeom>
          <a:noFill/>
        </p:spPr>
        <p:txBody>
          <a:bodyPr wrap="square" rtlCol="0">
            <a:spAutoFit/>
          </a:bodyPr>
          <a:lstStyle/>
          <a:p>
            <a:r>
              <a:rPr lang="zh-CN" altLang="en-US" b="1" dirty="0">
                <a:solidFill>
                  <a:schemeClr val="bg1"/>
                </a:solidFill>
                <a:latin typeface="微软雅黑" panose="020B0503020204020204" charset="-122"/>
                <a:ea typeface="微软雅黑" panose="020B0503020204020204" charset="-122"/>
              </a:rPr>
              <a:t> 项目简介</a:t>
            </a:r>
          </a:p>
        </p:txBody>
      </p:sp>
      <p:sp>
        <p:nvSpPr>
          <p:cNvPr id="63" name="文本框 62"/>
          <p:cNvSpPr txBox="1"/>
          <p:nvPr/>
        </p:nvSpPr>
        <p:spPr>
          <a:xfrm>
            <a:off x="3644900" y="5382260"/>
            <a:ext cx="1183005" cy="369332"/>
          </a:xfrm>
          <a:prstGeom prst="rect">
            <a:avLst/>
          </a:prstGeom>
          <a:noFill/>
        </p:spPr>
        <p:txBody>
          <a:bodyPr wrap="square" rtlCol="0">
            <a:spAutoFit/>
          </a:bodyPr>
          <a:lstStyle/>
          <a:p>
            <a:r>
              <a:rPr lang="zh-CN" altLang="en-US" b="1" dirty="0">
                <a:solidFill>
                  <a:schemeClr val="bg1"/>
                </a:solidFill>
                <a:latin typeface="微软雅黑" panose="020B0503020204020204" charset="-122"/>
                <a:ea typeface="微软雅黑" panose="020B0503020204020204" charset="-122"/>
              </a:rPr>
              <a:t> 项目演示</a:t>
            </a:r>
          </a:p>
        </p:txBody>
      </p:sp>
      <p:sp>
        <p:nvSpPr>
          <p:cNvPr id="64" name="文本框 63"/>
          <p:cNvSpPr txBox="1"/>
          <p:nvPr/>
        </p:nvSpPr>
        <p:spPr>
          <a:xfrm>
            <a:off x="6758305" y="3196391"/>
            <a:ext cx="1348105"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charset="-122"/>
                <a:ea typeface="微软雅黑" panose="020B0503020204020204" charset="-122"/>
              </a:rPr>
              <a:t>生态治理</a:t>
            </a:r>
          </a:p>
        </p:txBody>
      </p:sp>
      <p:sp>
        <p:nvSpPr>
          <p:cNvPr id="65" name="文本框 64"/>
          <p:cNvSpPr txBox="1"/>
          <p:nvPr/>
        </p:nvSpPr>
        <p:spPr>
          <a:xfrm>
            <a:off x="5619750" y="5384534"/>
            <a:ext cx="1348105"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charset="-122"/>
                <a:ea typeface="微软雅黑" panose="020B0503020204020204" charset="-122"/>
              </a:rPr>
              <a:t>融资方案</a:t>
            </a:r>
          </a:p>
        </p:txBody>
      </p:sp>
      <p:sp>
        <p:nvSpPr>
          <p:cNvPr id="66" name="文本框 65"/>
          <p:cNvSpPr txBox="1"/>
          <p:nvPr/>
        </p:nvSpPr>
        <p:spPr>
          <a:xfrm>
            <a:off x="2555875" y="3201035"/>
            <a:ext cx="1348105" cy="368300"/>
          </a:xfrm>
          <a:prstGeom prst="rect">
            <a:avLst/>
          </a:prstGeom>
          <a:noFill/>
        </p:spPr>
        <p:txBody>
          <a:bodyPr wrap="square" rtlCol="0">
            <a:spAutoFit/>
          </a:bodyPr>
          <a:lstStyle/>
          <a:p>
            <a:r>
              <a:rPr lang="zh-CN" altLang="en-US" b="1" dirty="0">
                <a:solidFill>
                  <a:schemeClr val="bg1"/>
                </a:solidFill>
                <a:latin typeface="微软雅黑" panose="020B0503020204020204" charset="-122"/>
                <a:ea typeface="微软雅黑" panose="020B0503020204020204" charset="-122"/>
              </a:rPr>
              <a:t>  行业分析</a:t>
            </a:r>
          </a:p>
        </p:txBody>
      </p:sp>
      <p:sp>
        <p:nvSpPr>
          <p:cNvPr id="67" name="文本框 66"/>
          <p:cNvSpPr txBox="1"/>
          <p:nvPr/>
        </p:nvSpPr>
        <p:spPr>
          <a:xfrm>
            <a:off x="7880985" y="5372854"/>
            <a:ext cx="1278255" cy="369332"/>
          </a:xfrm>
          <a:prstGeom prst="rect">
            <a:avLst/>
          </a:prstGeom>
          <a:noFill/>
        </p:spPr>
        <p:txBody>
          <a:bodyPr wrap="square" rtlCol="0">
            <a:spAutoFit/>
          </a:bodyPr>
          <a:lstStyle/>
          <a:p>
            <a:r>
              <a:rPr lang="zh-CN" altLang="en-US" b="1" dirty="0">
                <a:solidFill>
                  <a:schemeClr val="bg1"/>
                </a:solidFill>
                <a:latin typeface="微软雅黑" panose="020B0503020204020204" charset="-122"/>
                <a:ea typeface="微软雅黑" panose="020B0503020204020204" charset="-122"/>
              </a:rPr>
              <a:t>团队成员</a:t>
            </a:r>
          </a:p>
        </p:txBody>
      </p:sp>
      <p:sp>
        <p:nvSpPr>
          <p:cNvPr id="68" name="燕尾形箭头"/>
          <p:cNvSpPr/>
          <p:nvPr/>
        </p:nvSpPr>
        <p:spPr>
          <a:xfrm>
            <a:off x="472440" y="1009015"/>
            <a:ext cx="975995" cy="645160"/>
          </a:xfrm>
          <a:prstGeom prst="chevron">
            <a:avLst/>
          </a:prstGeom>
          <a:solidFill>
            <a:srgbClr val="04B6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C51E2449-DCA1-4498-9D6D-E205326F90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284" y="717031"/>
            <a:ext cx="11207432" cy="5603716"/>
          </a:xfrm>
          <a:prstGeom prst="rect">
            <a:avLst/>
          </a:prstGeom>
        </p:spPr>
      </p:pic>
      <p:sp>
        <p:nvSpPr>
          <p:cNvPr id="2" name="矩形 1"/>
          <p:cNvSpPr/>
          <p:nvPr/>
        </p:nvSpPr>
        <p:spPr>
          <a:xfrm>
            <a:off x="175787" y="808060"/>
            <a:ext cx="134684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C.</a:t>
            </a:r>
            <a:r>
              <a:rPr kumimoji="0" lang="zh-CN" altLang="en-US"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推广计划</a:t>
            </a:r>
            <a:endParaRPr kumimoji="0" lang="en-US" altLang="zh-CN"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8" name="组合 7">
            <a:extLst>
              <a:ext uri="{FF2B5EF4-FFF2-40B4-BE49-F238E27FC236}">
                <a16:creationId xmlns:a16="http://schemas.microsoft.com/office/drawing/2014/main" id="{3014DC07-EF3B-4FD9-A094-6CD98EB4CAD7}"/>
              </a:ext>
            </a:extLst>
          </p:cNvPr>
          <p:cNvGrpSpPr/>
          <p:nvPr/>
        </p:nvGrpSpPr>
        <p:grpSpPr>
          <a:xfrm>
            <a:off x="711643" y="1382817"/>
            <a:ext cx="11001473" cy="4537216"/>
            <a:chOff x="1574545" y="1301855"/>
            <a:chExt cx="11029758" cy="3942920"/>
          </a:xfrm>
        </p:grpSpPr>
        <p:sp>
          <p:nvSpPr>
            <p:cNvPr id="13" name="Freeform 10">
              <a:extLst>
                <a:ext uri="{FF2B5EF4-FFF2-40B4-BE49-F238E27FC236}">
                  <a16:creationId xmlns:a16="http://schemas.microsoft.com/office/drawing/2014/main" id="{0EC9CED2-F6BC-40B9-A2A5-0DA0A01120E1}"/>
                </a:ext>
              </a:extLst>
            </p:cNvPr>
            <p:cNvSpPr/>
            <p:nvPr/>
          </p:nvSpPr>
          <p:spPr bwMode="auto">
            <a:xfrm>
              <a:off x="1748405" y="1301855"/>
              <a:ext cx="842853" cy="1684119"/>
            </a:xfrm>
            <a:custGeom>
              <a:avLst/>
              <a:gdLst>
                <a:gd name="T0" fmla="*/ 1191 w 1191"/>
                <a:gd name="T1" fmla="*/ 2372 h 2372"/>
                <a:gd name="T2" fmla="*/ 0 w 1191"/>
                <a:gd name="T3" fmla="*/ 2372 h 2372"/>
                <a:gd name="T4" fmla="*/ 0 w 1191"/>
                <a:gd name="T5" fmla="*/ 0 h 2372"/>
              </a:gdLst>
              <a:ahLst/>
              <a:cxnLst>
                <a:cxn ang="0">
                  <a:pos x="T0" y="T1"/>
                </a:cxn>
                <a:cxn ang="0">
                  <a:pos x="T2" y="T3"/>
                </a:cxn>
                <a:cxn ang="0">
                  <a:pos x="T4" y="T5"/>
                </a:cxn>
              </a:cxnLst>
              <a:rect l="0" t="0" r="r" b="b"/>
              <a:pathLst>
                <a:path w="1191" h="2372">
                  <a:moveTo>
                    <a:pt x="1191" y="2372"/>
                  </a:moveTo>
                  <a:lnTo>
                    <a:pt x="0" y="2372"/>
                  </a:lnTo>
                  <a:lnTo>
                    <a:pt x="0" y="0"/>
                  </a:lnTo>
                </a:path>
              </a:pathLst>
            </a:custGeom>
            <a:noFill/>
            <a:ln w="12700" cap="flat">
              <a:solidFill>
                <a:schemeClr val="accent1">
                  <a:lumMod val="75000"/>
                </a:schemeClr>
              </a:solidFill>
              <a:prstDash val="dash"/>
              <a:miter lim="800000"/>
              <a:headEnd type="oval" w="med" len="med"/>
              <a:tailEnd type="oval" w="med" len="med"/>
            </a:ln>
          </p:spPr>
          <p:txBody>
            <a:bodyPr vert="horz" wrap="square" lIns="121904" tIns="60952" rIns="121904" bIns="60952" numCol="1" anchor="t" anchorCtr="0" compatLnSpc="1"/>
            <a:lstStyle/>
            <a:p>
              <a:pPr defTabSz="1218565"/>
              <a:endParaRPr lang="zh-CN" altLang="en-US" sz="1600" dirty="0">
                <a:solidFill>
                  <a:prstClr val="white"/>
                </a:solidFill>
                <a:latin typeface="Arial" panose="020B0604020202020204"/>
                <a:ea typeface="微软雅黑" panose="020B0503020204020204" pitchFamily="34" charset="-122"/>
              </a:endParaRPr>
            </a:p>
          </p:txBody>
        </p:sp>
        <p:sp>
          <p:nvSpPr>
            <p:cNvPr id="14" name="Freeform 11">
              <a:extLst>
                <a:ext uri="{FF2B5EF4-FFF2-40B4-BE49-F238E27FC236}">
                  <a16:creationId xmlns:a16="http://schemas.microsoft.com/office/drawing/2014/main" id="{055CBB0C-75B6-4A0A-9814-5DF5711AAB8D}"/>
                </a:ext>
              </a:extLst>
            </p:cNvPr>
            <p:cNvSpPr/>
            <p:nvPr/>
          </p:nvSpPr>
          <p:spPr bwMode="auto">
            <a:xfrm>
              <a:off x="5442037" y="1301855"/>
              <a:ext cx="493649" cy="1684119"/>
            </a:xfrm>
            <a:custGeom>
              <a:avLst/>
              <a:gdLst>
                <a:gd name="T0" fmla="*/ 697 w 697"/>
                <a:gd name="T1" fmla="*/ 2372 h 2372"/>
                <a:gd name="T2" fmla="*/ 0 w 697"/>
                <a:gd name="T3" fmla="*/ 2372 h 2372"/>
                <a:gd name="T4" fmla="*/ 0 w 697"/>
                <a:gd name="T5" fmla="*/ 0 h 2372"/>
              </a:gdLst>
              <a:ahLst/>
              <a:cxnLst>
                <a:cxn ang="0">
                  <a:pos x="T0" y="T1"/>
                </a:cxn>
                <a:cxn ang="0">
                  <a:pos x="T2" y="T3"/>
                </a:cxn>
                <a:cxn ang="0">
                  <a:pos x="T4" y="T5"/>
                </a:cxn>
              </a:cxnLst>
              <a:rect l="0" t="0" r="r" b="b"/>
              <a:pathLst>
                <a:path w="697" h="2372">
                  <a:moveTo>
                    <a:pt x="697" y="2372"/>
                  </a:moveTo>
                  <a:lnTo>
                    <a:pt x="0" y="2372"/>
                  </a:lnTo>
                  <a:lnTo>
                    <a:pt x="0" y="0"/>
                  </a:lnTo>
                </a:path>
              </a:pathLst>
            </a:custGeom>
            <a:noFill/>
            <a:ln w="9525" cap="flat">
              <a:solidFill>
                <a:schemeClr val="accent1">
                  <a:lumMod val="60000"/>
                  <a:lumOff val="40000"/>
                </a:schemeClr>
              </a:solidFill>
              <a:prstDash val="dash"/>
              <a:miter lim="800000"/>
              <a:headEnd type="oval" w="med" len="med"/>
              <a:tailEnd type="oval" w="med" len="med"/>
            </a:ln>
          </p:spPr>
          <p:txBody>
            <a:bodyPr vert="horz" wrap="square" lIns="121904" tIns="60952" rIns="121904" bIns="60952" numCol="1" anchor="t" anchorCtr="0" compatLnSpc="1"/>
            <a:lstStyle/>
            <a:p>
              <a:pPr defTabSz="1218565"/>
              <a:endParaRPr lang="zh-CN" altLang="en-US" sz="1600">
                <a:solidFill>
                  <a:prstClr val="white"/>
                </a:solidFill>
                <a:latin typeface="Arial" panose="020B0604020202020204"/>
                <a:ea typeface="微软雅黑" panose="020B0503020204020204" pitchFamily="34" charset="-122"/>
              </a:endParaRPr>
            </a:p>
          </p:txBody>
        </p:sp>
        <p:sp>
          <p:nvSpPr>
            <p:cNvPr id="15" name="Freeform 12">
              <a:extLst>
                <a:ext uri="{FF2B5EF4-FFF2-40B4-BE49-F238E27FC236}">
                  <a16:creationId xmlns:a16="http://schemas.microsoft.com/office/drawing/2014/main" id="{1EAC3BE8-D982-4DE7-8657-AEB0F804F4F0}"/>
                </a:ext>
              </a:extLst>
            </p:cNvPr>
            <p:cNvSpPr/>
            <p:nvPr/>
          </p:nvSpPr>
          <p:spPr bwMode="auto">
            <a:xfrm>
              <a:off x="8761067" y="1301855"/>
              <a:ext cx="523807" cy="1684119"/>
            </a:xfrm>
            <a:custGeom>
              <a:avLst/>
              <a:gdLst>
                <a:gd name="T0" fmla="*/ 741 w 741"/>
                <a:gd name="T1" fmla="*/ 2372 h 2372"/>
                <a:gd name="T2" fmla="*/ 0 w 741"/>
                <a:gd name="T3" fmla="*/ 2372 h 2372"/>
                <a:gd name="T4" fmla="*/ 0 w 741"/>
                <a:gd name="T5" fmla="*/ 0 h 2372"/>
              </a:gdLst>
              <a:ahLst/>
              <a:cxnLst>
                <a:cxn ang="0">
                  <a:pos x="T0" y="T1"/>
                </a:cxn>
                <a:cxn ang="0">
                  <a:pos x="T2" y="T3"/>
                </a:cxn>
                <a:cxn ang="0">
                  <a:pos x="T4" y="T5"/>
                </a:cxn>
              </a:cxnLst>
              <a:rect l="0" t="0" r="r" b="b"/>
              <a:pathLst>
                <a:path w="741" h="2372">
                  <a:moveTo>
                    <a:pt x="741" y="2372"/>
                  </a:moveTo>
                  <a:lnTo>
                    <a:pt x="0" y="2372"/>
                  </a:lnTo>
                  <a:lnTo>
                    <a:pt x="0" y="0"/>
                  </a:lnTo>
                </a:path>
              </a:pathLst>
            </a:custGeom>
            <a:noFill/>
            <a:ln w="9525" cap="flat">
              <a:solidFill>
                <a:schemeClr val="accent1">
                  <a:lumMod val="20000"/>
                  <a:lumOff val="80000"/>
                </a:schemeClr>
              </a:solidFill>
              <a:prstDash val="dash"/>
              <a:miter lim="800000"/>
              <a:headEnd type="oval" w="med" len="med"/>
              <a:tailEnd type="oval" w="med" len="med"/>
            </a:ln>
          </p:spPr>
          <p:txBody>
            <a:bodyPr vert="horz" wrap="square" lIns="121904" tIns="60952" rIns="121904" bIns="60952" numCol="1" anchor="t" anchorCtr="0" compatLnSpc="1"/>
            <a:lstStyle/>
            <a:p>
              <a:pPr defTabSz="1218565"/>
              <a:endParaRPr lang="zh-CN" altLang="en-US" sz="1600">
                <a:solidFill>
                  <a:prstClr val="white"/>
                </a:solidFill>
                <a:latin typeface="Arial" panose="020B0604020202020204"/>
                <a:ea typeface="微软雅黑" panose="020B0503020204020204" pitchFamily="34" charset="-122"/>
              </a:endParaRPr>
            </a:p>
          </p:txBody>
        </p:sp>
        <p:sp>
          <p:nvSpPr>
            <p:cNvPr id="16" name="Freeform 13">
              <a:extLst>
                <a:ext uri="{FF2B5EF4-FFF2-40B4-BE49-F238E27FC236}">
                  <a16:creationId xmlns:a16="http://schemas.microsoft.com/office/drawing/2014/main" id="{43401FAF-7BE0-42D8-AACE-300FC015FDBE}"/>
                </a:ext>
              </a:extLst>
            </p:cNvPr>
            <p:cNvSpPr/>
            <p:nvPr/>
          </p:nvSpPr>
          <p:spPr bwMode="auto">
            <a:xfrm>
              <a:off x="3719824" y="3955809"/>
              <a:ext cx="599997" cy="1288966"/>
            </a:xfrm>
            <a:custGeom>
              <a:avLst/>
              <a:gdLst>
                <a:gd name="T0" fmla="*/ 847 w 847"/>
                <a:gd name="T1" fmla="*/ 0 h 2329"/>
                <a:gd name="T2" fmla="*/ 0 w 847"/>
                <a:gd name="T3" fmla="*/ 0 h 2329"/>
                <a:gd name="T4" fmla="*/ 0 w 847"/>
                <a:gd name="T5" fmla="*/ 2329 h 2329"/>
              </a:gdLst>
              <a:ahLst/>
              <a:cxnLst>
                <a:cxn ang="0">
                  <a:pos x="T0" y="T1"/>
                </a:cxn>
                <a:cxn ang="0">
                  <a:pos x="T2" y="T3"/>
                </a:cxn>
                <a:cxn ang="0">
                  <a:pos x="T4" y="T5"/>
                </a:cxn>
              </a:cxnLst>
              <a:rect l="0" t="0" r="r" b="b"/>
              <a:pathLst>
                <a:path w="847" h="2329">
                  <a:moveTo>
                    <a:pt x="847" y="0"/>
                  </a:moveTo>
                  <a:lnTo>
                    <a:pt x="0" y="0"/>
                  </a:lnTo>
                  <a:lnTo>
                    <a:pt x="0" y="2329"/>
                  </a:lnTo>
                </a:path>
              </a:pathLst>
            </a:custGeom>
            <a:noFill/>
            <a:ln w="9525" cap="flat">
              <a:solidFill>
                <a:schemeClr val="accent1"/>
              </a:solidFill>
              <a:prstDash val="dash"/>
              <a:miter lim="800000"/>
              <a:headEnd type="oval" w="med" len="med"/>
              <a:tailEnd type="oval" w="med" len="med"/>
            </a:ln>
          </p:spPr>
          <p:txBody>
            <a:bodyPr vert="horz" wrap="square" lIns="121904" tIns="60952" rIns="121904" bIns="60952" numCol="1" anchor="t" anchorCtr="0" compatLnSpc="1"/>
            <a:lstStyle/>
            <a:p>
              <a:pPr defTabSz="1218565"/>
              <a:endParaRPr lang="zh-CN" altLang="en-US" sz="1600">
                <a:solidFill>
                  <a:prstClr val="white"/>
                </a:solidFill>
                <a:latin typeface="Arial" panose="020B0604020202020204"/>
                <a:ea typeface="微软雅黑" panose="020B0503020204020204" pitchFamily="34" charset="-122"/>
              </a:endParaRPr>
            </a:p>
          </p:txBody>
        </p:sp>
        <p:sp>
          <p:nvSpPr>
            <p:cNvPr id="17" name="Freeform 14">
              <a:extLst>
                <a:ext uri="{FF2B5EF4-FFF2-40B4-BE49-F238E27FC236}">
                  <a16:creationId xmlns:a16="http://schemas.microsoft.com/office/drawing/2014/main" id="{DE9162C1-30FD-45DD-9797-29740A96EB16}"/>
                </a:ext>
              </a:extLst>
            </p:cNvPr>
            <p:cNvSpPr/>
            <p:nvPr/>
          </p:nvSpPr>
          <p:spPr bwMode="auto">
            <a:xfrm>
              <a:off x="7176948" y="3955809"/>
              <a:ext cx="455554" cy="1288966"/>
            </a:xfrm>
            <a:custGeom>
              <a:avLst/>
              <a:gdLst>
                <a:gd name="T0" fmla="*/ 644 w 644"/>
                <a:gd name="T1" fmla="*/ 0 h 2329"/>
                <a:gd name="T2" fmla="*/ 0 w 644"/>
                <a:gd name="T3" fmla="*/ 0 h 2329"/>
                <a:gd name="T4" fmla="*/ 0 w 644"/>
                <a:gd name="T5" fmla="*/ 2329 h 2329"/>
              </a:gdLst>
              <a:ahLst/>
              <a:cxnLst>
                <a:cxn ang="0">
                  <a:pos x="T0" y="T1"/>
                </a:cxn>
                <a:cxn ang="0">
                  <a:pos x="T2" y="T3"/>
                </a:cxn>
                <a:cxn ang="0">
                  <a:pos x="T4" y="T5"/>
                </a:cxn>
              </a:cxnLst>
              <a:rect l="0" t="0" r="r" b="b"/>
              <a:pathLst>
                <a:path w="644" h="2329">
                  <a:moveTo>
                    <a:pt x="644" y="0"/>
                  </a:moveTo>
                  <a:lnTo>
                    <a:pt x="0" y="0"/>
                  </a:lnTo>
                  <a:lnTo>
                    <a:pt x="0" y="2329"/>
                  </a:lnTo>
                </a:path>
              </a:pathLst>
            </a:custGeom>
            <a:noFill/>
            <a:ln w="9525" cap="flat">
              <a:solidFill>
                <a:schemeClr val="accent1">
                  <a:lumMod val="40000"/>
                  <a:lumOff val="60000"/>
                </a:schemeClr>
              </a:solidFill>
              <a:prstDash val="dash"/>
              <a:miter lim="800000"/>
              <a:headEnd type="oval" w="med" len="med"/>
              <a:tailEnd type="oval" w="med" len="med"/>
            </a:ln>
          </p:spPr>
          <p:txBody>
            <a:bodyPr vert="horz" wrap="square" lIns="121904" tIns="60952" rIns="121904" bIns="60952" numCol="1" anchor="t" anchorCtr="0" compatLnSpc="1"/>
            <a:lstStyle/>
            <a:p>
              <a:pPr defTabSz="1218565"/>
              <a:endParaRPr lang="zh-CN" altLang="en-US" sz="1600" dirty="0">
                <a:solidFill>
                  <a:prstClr val="white"/>
                </a:solidFill>
                <a:latin typeface="Arial" panose="020B0604020202020204"/>
                <a:ea typeface="微软雅黑" panose="020B0503020204020204" pitchFamily="34" charset="-122"/>
              </a:endParaRPr>
            </a:p>
          </p:txBody>
        </p:sp>
        <p:sp>
          <p:nvSpPr>
            <p:cNvPr id="18" name="矩形 17">
              <a:extLst>
                <a:ext uri="{FF2B5EF4-FFF2-40B4-BE49-F238E27FC236}">
                  <a16:creationId xmlns:a16="http://schemas.microsoft.com/office/drawing/2014/main" id="{540EEBC0-0B54-4BB7-B61A-E3AD2739C03A}"/>
                </a:ext>
              </a:extLst>
            </p:cNvPr>
            <p:cNvSpPr/>
            <p:nvPr/>
          </p:nvSpPr>
          <p:spPr>
            <a:xfrm>
              <a:off x="1574545" y="3367866"/>
              <a:ext cx="2107357" cy="722151"/>
            </a:xfrm>
            <a:prstGeom prst="rect">
              <a:avLst/>
            </a:prstGeom>
            <a:noFill/>
          </p:spPr>
          <p:txBody>
            <a:bodyPr wrap="square" rtlCol="0">
              <a:spAutoFit/>
            </a:bodyPr>
            <a:lstStyle/>
            <a:p>
              <a:pPr defTabSz="1218565"/>
              <a:r>
                <a:rPr lang="zh-CN" altLang="en-US" sz="1600" dirty="0">
                  <a:latin typeface="微软雅黑" panose="020B0503020204020204" pitchFamily="34" charset="-122"/>
                  <a:ea typeface="微软雅黑" panose="020B0503020204020204" pitchFamily="34" charset="-122"/>
                </a:rPr>
                <a:t>面向的对象主要是</a:t>
              </a:r>
              <a:r>
                <a:rPr lang="en-US" altLang="zh-CN" sz="1600" dirty="0">
                  <a:latin typeface="微软雅黑" panose="020B0503020204020204" pitchFamily="34" charset="-122"/>
                  <a:ea typeface="微软雅黑" panose="020B0503020204020204" pitchFamily="34" charset="-122"/>
                </a:rPr>
                <a:t>95</a:t>
              </a:r>
              <a:r>
                <a:rPr lang="zh-CN" altLang="en-US" sz="1600" dirty="0">
                  <a:latin typeface="微软雅黑" panose="020B0503020204020204" pitchFamily="34" charset="-122"/>
                  <a:ea typeface="微软雅黑" panose="020B0503020204020204" pitchFamily="34" charset="-122"/>
                </a:rPr>
                <a:t>后</a:t>
              </a:r>
              <a:r>
                <a:rPr lang="en-US" altLang="zh-CN" sz="1600" dirty="0">
                  <a:latin typeface="微软雅黑" panose="020B0503020204020204" pitchFamily="34" charset="-122"/>
                  <a:ea typeface="微软雅黑" panose="020B0503020204020204" pitchFamily="34" charset="-122"/>
                </a:rPr>
                <a:t>00</a:t>
              </a:r>
              <a:r>
                <a:rPr lang="zh-CN" altLang="en-US" sz="1600" dirty="0">
                  <a:latin typeface="微软雅黑" panose="020B0503020204020204" pitchFamily="34" charset="-122"/>
                  <a:ea typeface="微软雅黑" panose="020B0503020204020204" pitchFamily="34" charset="-122"/>
                </a:rPr>
                <a:t>后的年轻人，所以具备很庞大的市场。</a:t>
              </a:r>
              <a:endParaRPr lang="en-US" altLang="zh-CN" sz="1600" noProof="0" dirty="0">
                <a:solidFill>
                  <a:schemeClr val="tx1">
                    <a:lumMod val="85000"/>
                    <a:lumOff val="15000"/>
                  </a:schemeClr>
                </a:solidFill>
                <a:latin typeface="微软雅黑" panose="020B0503020204020204" pitchFamily="34" charset="-122"/>
                <a:ea typeface="微软雅黑" panose="020B0503020204020204" pitchFamily="34" charset="-122"/>
                <a:cs typeface="+mn-ea"/>
              </a:endParaRPr>
            </a:p>
          </p:txBody>
        </p:sp>
        <p:sp>
          <p:nvSpPr>
            <p:cNvPr id="19" name="矩形 18">
              <a:extLst>
                <a:ext uri="{FF2B5EF4-FFF2-40B4-BE49-F238E27FC236}">
                  <a16:creationId xmlns:a16="http://schemas.microsoft.com/office/drawing/2014/main" id="{583075A3-B9AC-4447-A24B-67848DE89461}"/>
                </a:ext>
              </a:extLst>
            </p:cNvPr>
            <p:cNvSpPr/>
            <p:nvPr/>
          </p:nvSpPr>
          <p:spPr>
            <a:xfrm>
              <a:off x="1598254" y="3140851"/>
              <a:ext cx="1022546" cy="344327"/>
            </a:xfrm>
            <a:prstGeom prst="rect">
              <a:avLst/>
            </a:prstGeom>
          </p:spPr>
          <p:txBody>
            <a:bodyPr wrap="none">
              <a:spAutoFit/>
            </a:bodyPr>
            <a:lstStyle/>
            <a:p>
              <a:pPr defTabSz="1218565"/>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市场来源</a:t>
              </a:r>
            </a:p>
          </p:txBody>
        </p:sp>
        <p:sp>
          <p:nvSpPr>
            <p:cNvPr id="22" name="文本框 21">
              <a:extLst>
                <a:ext uri="{FF2B5EF4-FFF2-40B4-BE49-F238E27FC236}">
                  <a16:creationId xmlns:a16="http://schemas.microsoft.com/office/drawing/2014/main" id="{D563464E-845C-4AFB-AABF-E7913DB09781}"/>
                </a:ext>
              </a:extLst>
            </p:cNvPr>
            <p:cNvSpPr txBox="1"/>
            <p:nvPr/>
          </p:nvSpPr>
          <p:spPr>
            <a:xfrm>
              <a:off x="5557547" y="3249645"/>
              <a:ext cx="839949" cy="761759"/>
            </a:xfrm>
            <a:prstGeom prst="rect">
              <a:avLst/>
            </a:prstGeom>
            <a:noFill/>
          </p:spPr>
          <p:txBody>
            <a:bodyPr wrap="none" rtlCol="0">
              <a:spAutoFit/>
            </a:bodyPr>
            <a:lstStyle/>
            <a:p>
              <a:pPr defTabSz="1218565"/>
              <a:r>
                <a:rPr lang="en-US" altLang="zh-CN" sz="4265" dirty="0">
                  <a:solidFill>
                    <a:srgbClr val="FCFCFC"/>
                  </a:solidFill>
                  <a:latin typeface="微软雅黑" panose="020B0503020204020204" pitchFamily="34" charset="-122"/>
                  <a:ea typeface="微软雅黑" panose="020B0503020204020204" pitchFamily="34" charset="-122"/>
                </a:rPr>
                <a:t>03</a:t>
              </a:r>
              <a:endParaRPr lang="zh-CN" altLang="en-US" sz="4265" dirty="0">
                <a:solidFill>
                  <a:srgbClr val="FCFCFC"/>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F3B5125D-2F81-457B-8199-50F2D9770C83}"/>
                </a:ext>
              </a:extLst>
            </p:cNvPr>
            <p:cNvSpPr txBox="1"/>
            <p:nvPr/>
          </p:nvSpPr>
          <p:spPr>
            <a:xfrm>
              <a:off x="8936115" y="3249645"/>
              <a:ext cx="839949" cy="761759"/>
            </a:xfrm>
            <a:prstGeom prst="rect">
              <a:avLst/>
            </a:prstGeom>
            <a:noFill/>
          </p:spPr>
          <p:txBody>
            <a:bodyPr wrap="none" rtlCol="0">
              <a:spAutoFit/>
            </a:bodyPr>
            <a:lstStyle/>
            <a:p>
              <a:pPr defTabSz="1218565"/>
              <a:r>
                <a:rPr lang="en-US" altLang="zh-CN" sz="4265" dirty="0">
                  <a:solidFill>
                    <a:srgbClr val="FCFCFC"/>
                  </a:solidFill>
                  <a:latin typeface="微软雅黑" panose="020B0503020204020204" pitchFamily="34" charset="-122"/>
                  <a:ea typeface="微软雅黑" panose="020B0503020204020204" pitchFamily="34" charset="-122"/>
                </a:rPr>
                <a:t>05</a:t>
              </a:r>
              <a:endParaRPr lang="zh-CN" altLang="en-US" sz="4265" dirty="0">
                <a:solidFill>
                  <a:srgbClr val="FCFCFC"/>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C5C30674-277F-4F66-89CA-F34F8775A7D9}"/>
                </a:ext>
              </a:extLst>
            </p:cNvPr>
            <p:cNvSpPr/>
            <p:nvPr/>
          </p:nvSpPr>
          <p:spPr>
            <a:xfrm>
              <a:off x="4604782" y="2753447"/>
              <a:ext cx="2411313" cy="2005974"/>
            </a:xfrm>
            <a:prstGeom prst="rect">
              <a:avLst/>
            </a:prstGeom>
            <a:noFill/>
          </p:spPr>
          <p:txBody>
            <a:bodyPr wrap="square" rtlCol="0">
              <a:spAutoFit/>
            </a:bodyPr>
            <a:lstStyle/>
            <a:p>
              <a:pPr defTabSz="1218565"/>
              <a:r>
                <a:rPr lang="zh-CN" altLang="en-US" sz="1600" dirty="0"/>
                <a:t>同时，我们会经常根据</a:t>
              </a:r>
              <a:r>
                <a:rPr lang="en-US" altLang="zh-CN" sz="1600" dirty="0"/>
                <a:t>APP</a:t>
              </a:r>
              <a:r>
                <a:rPr lang="zh-CN" altLang="en-US" sz="1600" dirty="0"/>
                <a:t>中不同功能用户的使用情况或是线下与玩家面对面交流方式进一步来了解年轻人的需求，并进行合理的创新和再开发，紧密贴合用户的需要，做用户想要的</a:t>
              </a:r>
              <a:r>
                <a:rPr lang="en-US" altLang="zh-CN" sz="1600" dirty="0"/>
                <a:t>APP</a:t>
              </a:r>
              <a:endParaRPr lang="zh-CN" altLang="en-US" sz="160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ea"/>
              </a:endParaRPr>
            </a:p>
          </p:txBody>
        </p:sp>
        <p:sp>
          <p:nvSpPr>
            <p:cNvPr id="26" name="矩形 25">
              <a:extLst>
                <a:ext uri="{FF2B5EF4-FFF2-40B4-BE49-F238E27FC236}">
                  <a16:creationId xmlns:a16="http://schemas.microsoft.com/office/drawing/2014/main" id="{84CCE33B-09EF-44C6-9938-68F1CD3E3E2F}"/>
                </a:ext>
              </a:extLst>
            </p:cNvPr>
            <p:cNvSpPr/>
            <p:nvPr/>
          </p:nvSpPr>
          <p:spPr>
            <a:xfrm>
              <a:off x="4604782" y="2409120"/>
              <a:ext cx="1221736" cy="294209"/>
            </a:xfrm>
            <a:prstGeom prst="rect">
              <a:avLst/>
            </a:prstGeom>
          </p:spPr>
          <p:txBody>
            <a:bodyPr wrap="none">
              <a:spAutoFit/>
            </a:bodyPr>
            <a:lstStyle/>
            <a:p>
              <a:pPr algn="l" defTabSz="1218565"/>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再开发思路</a:t>
              </a:r>
            </a:p>
          </p:txBody>
        </p:sp>
        <p:sp>
          <p:nvSpPr>
            <p:cNvPr id="29" name="矩形 28">
              <a:extLst>
                <a:ext uri="{FF2B5EF4-FFF2-40B4-BE49-F238E27FC236}">
                  <a16:creationId xmlns:a16="http://schemas.microsoft.com/office/drawing/2014/main" id="{FE691C6F-0364-4AAE-BFE5-4B2CE25F3A39}"/>
                </a:ext>
              </a:extLst>
            </p:cNvPr>
            <p:cNvSpPr/>
            <p:nvPr/>
          </p:nvSpPr>
          <p:spPr>
            <a:xfrm>
              <a:off x="7530340" y="3058707"/>
              <a:ext cx="1007988" cy="294209"/>
            </a:xfrm>
            <a:prstGeom prst="rect">
              <a:avLst/>
            </a:prstGeom>
          </p:spPr>
          <p:txBody>
            <a:bodyPr wrap="none">
              <a:spAutoFit/>
            </a:bodyPr>
            <a:lstStyle/>
            <a:p>
              <a:pPr defTabSz="1218565"/>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前期推广</a:t>
              </a:r>
            </a:p>
          </p:txBody>
        </p:sp>
        <p:sp>
          <p:nvSpPr>
            <p:cNvPr id="30" name="矩形 29">
              <a:extLst>
                <a:ext uri="{FF2B5EF4-FFF2-40B4-BE49-F238E27FC236}">
                  <a16:creationId xmlns:a16="http://schemas.microsoft.com/office/drawing/2014/main" id="{F0A57378-790B-4557-B3F6-F7137617591D}"/>
                </a:ext>
              </a:extLst>
            </p:cNvPr>
            <p:cNvSpPr/>
            <p:nvPr/>
          </p:nvSpPr>
          <p:spPr>
            <a:xfrm>
              <a:off x="9907892" y="2581283"/>
              <a:ext cx="2696411" cy="1578033"/>
            </a:xfrm>
            <a:prstGeom prst="rect">
              <a:avLst/>
            </a:prstGeom>
            <a:noFill/>
          </p:spPr>
          <p:txBody>
            <a:bodyPr wrap="square" rtlCol="0">
              <a:spAutoFit/>
            </a:bodyPr>
            <a:lstStyle/>
            <a:p>
              <a:pPr defTabSz="1218565"/>
              <a:r>
                <a:rPr lang="zh-CN" altLang="en-US" sz="1600" dirty="0"/>
                <a:t>当有了一定的用户基础后，可尝试把项目的广告放到电视，网络等各大媒体上。即可引起已有用户的共鸣，亦可招揽新的用户。当用户规模更加庞大后，可以开放多个服务器</a:t>
              </a:r>
              <a:endParaRPr lang="zh-CN" altLang="en-US" sz="160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ea"/>
              </a:endParaRPr>
            </a:p>
          </p:txBody>
        </p:sp>
        <p:sp>
          <p:nvSpPr>
            <p:cNvPr id="31" name="矩形 30">
              <a:extLst>
                <a:ext uri="{FF2B5EF4-FFF2-40B4-BE49-F238E27FC236}">
                  <a16:creationId xmlns:a16="http://schemas.microsoft.com/office/drawing/2014/main" id="{EE849D70-F5A5-4F6F-B2E1-B3F3BCF40E60}"/>
                </a:ext>
              </a:extLst>
            </p:cNvPr>
            <p:cNvSpPr/>
            <p:nvPr/>
          </p:nvSpPr>
          <p:spPr>
            <a:xfrm>
              <a:off x="9986867" y="2327894"/>
              <a:ext cx="1213700" cy="294209"/>
            </a:xfrm>
            <a:prstGeom prst="rect">
              <a:avLst/>
            </a:prstGeom>
          </p:spPr>
          <p:txBody>
            <a:bodyPr wrap="none">
              <a:spAutoFit/>
            </a:bodyPr>
            <a:lstStyle/>
            <a:p>
              <a:pPr defTabSz="1218565"/>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中后期推广</a:t>
              </a:r>
              <a:endParaRPr lang="en-US" altLang="zh-CN" sz="1600" b="1"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37" name="文本框 36">
            <a:extLst>
              <a:ext uri="{FF2B5EF4-FFF2-40B4-BE49-F238E27FC236}">
                <a16:creationId xmlns:a16="http://schemas.microsoft.com/office/drawing/2014/main" id="{7015B48A-A7CB-4318-8918-96024D780E60}"/>
              </a:ext>
            </a:extLst>
          </p:cNvPr>
          <p:cNvSpPr txBox="1"/>
          <p:nvPr/>
        </p:nvSpPr>
        <p:spPr>
          <a:xfrm>
            <a:off x="6610627" y="3624186"/>
            <a:ext cx="1986618" cy="2585323"/>
          </a:xfrm>
          <a:prstGeom prst="rect">
            <a:avLst/>
          </a:prstGeom>
          <a:noFill/>
        </p:spPr>
        <p:txBody>
          <a:bodyPr wrap="square" rtlCol="0">
            <a:spAutoFit/>
          </a:bodyPr>
          <a:lstStyle/>
          <a:p>
            <a:r>
              <a:rPr lang="zh-CN" altLang="en-US" dirty="0"/>
              <a:t>推广的前期可利用明星代言的方式进行宣传，之后通过新闻发布会，产品展示会，部分“秘友”真人见面会等活动来实施进一步推广</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137" y="685801"/>
            <a:ext cx="12205137" cy="5604640"/>
          </a:xfrm>
          <a:prstGeom prst="rect">
            <a:avLst/>
          </a:prstGeom>
          <a:solidFill>
            <a:schemeClr val="accent1">
              <a:alpha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6" name="椭圆 25"/>
          <p:cNvSpPr/>
          <p:nvPr/>
        </p:nvSpPr>
        <p:spPr>
          <a:xfrm>
            <a:off x="3312795" y="2059303"/>
            <a:ext cx="2186940" cy="2186940"/>
          </a:xfrm>
          <a:prstGeom prst="ellipse">
            <a:avLst/>
          </a:prstGeom>
          <a:solidFill>
            <a:srgbClr val="04B6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solidFill>
                  <a:schemeClr val="bg1"/>
                </a:solidFill>
                <a:latin typeface="微软雅黑" panose="020B0503020204020204" charset="-122"/>
                <a:ea typeface="微软雅黑" panose="020B0503020204020204" charset="-122"/>
                <a:cs typeface="Times New Roman" panose="02020603050405020304" charset="0"/>
              </a:rPr>
              <a:t>06</a:t>
            </a:r>
          </a:p>
        </p:txBody>
      </p:sp>
      <p:sp>
        <p:nvSpPr>
          <p:cNvPr id="27" name="文本框 26"/>
          <p:cNvSpPr txBox="1"/>
          <p:nvPr/>
        </p:nvSpPr>
        <p:spPr>
          <a:xfrm>
            <a:off x="5780405" y="2427603"/>
            <a:ext cx="4388485" cy="1405898"/>
          </a:xfrm>
          <a:prstGeom prst="rect">
            <a:avLst/>
          </a:prstGeom>
          <a:noFill/>
        </p:spPr>
        <p:txBody>
          <a:bodyPr wrap="square" rtlCol="0">
            <a:spAutoFit/>
          </a:bodyPr>
          <a:lstStyle/>
          <a:p>
            <a:pPr>
              <a:lnSpc>
                <a:spcPct val="130000"/>
              </a:lnSpc>
            </a:pPr>
            <a:r>
              <a:rPr lang="zh-CN" altLang="en-US" sz="4400" b="1" dirty="0">
                <a:latin typeface="微软雅黑" panose="020B0503020204020204" charset="-122"/>
                <a:ea typeface="微软雅黑" panose="020B0503020204020204" charset="-122"/>
                <a:cs typeface="微软雅黑" panose="020B0503020204020204" charset="-122"/>
              </a:rPr>
              <a:t>团队成员</a:t>
            </a:r>
            <a:endParaRPr lang="en-US" altLang="zh-CN" sz="4400" b="1"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400" b="1" dirty="0">
                <a:solidFill>
                  <a:schemeClr val="bg2">
                    <a:lumMod val="50000"/>
                  </a:schemeClr>
                </a:solidFill>
                <a:latin typeface="微软雅黑" panose="020B0503020204020204" charset="-122"/>
                <a:ea typeface="微软雅黑" panose="020B0503020204020204" charset="-122"/>
                <a:cs typeface="微软雅黑" panose="020B0503020204020204" charset="-122"/>
              </a:rPr>
              <a:t>Team Members</a:t>
            </a:r>
            <a:endParaRPr lang="zh-CN" altLang="en-US" sz="2400" b="1" dirty="0">
              <a:solidFill>
                <a:schemeClr val="bg2">
                  <a:lumMod val="50000"/>
                </a:schemeClr>
              </a:solidFill>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137" y="685801"/>
            <a:ext cx="12205137" cy="5604640"/>
          </a:xfrm>
          <a:prstGeom prst="rect">
            <a:avLst/>
          </a:prstGeom>
          <a:solidFill>
            <a:schemeClr val="accent1">
              <a:alpha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7" name="文本框 6"/>
          <p:cNvSpPr txBox="1"/>
          <p:nvPr/>
        </p:nvSpPr>
        <p:spPr>
          <a:xfrm>
            <a:off x="3022773" y="2280207"/>
            <a:ext cx="8148303" cy="1384990"/>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dirty="0">
                <a:solidFill>
                  <a:prstClr val="black"/>
                </a:solidFill>
                <a:latin typeface="华文楷体" panose="02010600040101010101" pitchFamily="2" charset="-122"/>
                <a:ea typeface="华文楷体" panose="02010600040101010101" pitchFamily="2" charset="-122"/>
                <a:cs typeface="华文新魏" panose="02010800040101010101" charset="-122"/>
              </a:rPr>
              <a:t>同济大学研究生，</a:t>
            </a:r>
            <a:r>
              <a:rPr kumimoji="0" lang="zh-CN" altLang="en-US" sz="2000" b="0" i="0" u="none" strike="noStrike" kern="1200" cap="none" spc="0" normalizeH="0" baseline="0" noProof="0" dirty="0">
                <a:ln>
                  <a:noFill/>
                </a:ln>
                <a:solidFill>
                  <a:prstClr val="black"/>
                </a:solidFill>
                <a:uLnTx/>
                <a:uFillTx/>
                <a:latin typeface="华文楷体" panose="02010600040101010101" pitchFamily="2" charset="-122"/>
                <a:ea typeface="华文楷体" panose="02010600040101010101" pitchFamily="2" charset="-122"/>
                <a:cs typeface="华文新魏" panose="02010800040101010101" charset="-122"/>
              </a:rPr>
              <a:t>上海交通大学</a:t>
            </a:r>
            <a:r>
              <a:rPr kumimoji="0" lang="en-US" altLang="zh-CN" sz="2000" b="0" i="0" u="none" strike="noStrike" kern="1200" cap="none" spc="0" normalizeH="0" baseline="0" noProof="0" dirty="0">
                <a:ln>
                  <a:noFill/>
                </a:ln>
                <a:solidFill>
                  <a:prstClr val="black"/>
                </a:solidFill>
                <a:uLnTx/>
                <a:uFillTx/>
                <a:latin typeface="华文楷体" panose="02010600040101010101" pitchFamily="2" charset="-122"/>
                <a:ea typeface="华文楷体" panose="02010600040101010101" pitchFamily="2" charset="-122"/>
                <a:cs typeface="华文新魏" panose="02010800040101010101" charset="-122"/>
              </a:rPr>
              <a:t>MBA</a:t>
            </a:r>
            <a:endParaRPr lang="en-US" altLang="zh-CN" sz="2000" dirty="0">
              <a:solidFill>
                <a:prstClr val="black"/>
              </a:solidFill>
              <a:latin typeface="华文楷体" panose="02010600040101010101" pitchFamily="2" charset="-122"/>
              <a:ea typeface="华文楷体" panose="02010600040101010101" pitchFamily="2" charset="-122"/>
              <a:cs typeface="华文新魏" panose="0201080004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dirty="0">
                <a:solidFill>
                  <a:prstClr val="black"/>
                </a:solidFill>
                <a:latin typeface="华文楷体" panose="02010600040101010101" pitchFamily="2" charset="-122"/>
                <a:ea typeface="华文楷体" panose="02010600040101010101" pitchFamily="2" charset="-122"/>
                <a:cs typeface="华文新魏" panose="02010800040101010101" charset="-122"/>
              </a:rPr>
              <a:t>同济大学区块链协会创始人，同济大学投融资校友会理事</a:t>
            </a:r>
            <a:endParaRPr kumimoji="0" lang="en-US" altLang="zh-CN" sz="2000" b="0" i="0" u="none" strike="noStrike" kern="1200" cap="none" spc="0" normalizeH="0" baseline="0" noProof="0" dirty="0">
              <a:ln>
                <a:noFill/>
              </a:ln>
              <a:solidFill>
                <a:prstClr val="black"/>
              </a:solidFill>
              <a:uLnTx/>
              <a:uFillTx/>
              <a:latin typeface="华文楷体" panose="02010600040101010101" pitchFamily="2" charset="-122"/>
              <a:ea typeface="华文楷体" panose="02010600040101010101" pitchFamily="2" charset="-122"/>
              <a:cs typeface="华文新魏" panose="0201080004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dirty="0" err="1">
                <a:solidFill>
                  <a:prstClr val="black"/>
                </a:solidFill>
                <a:latin typeface="华文楷体" panose="02010600040101010101" pitchFamily="2" charset="-122"/>
                <a:ea typeface="华文楷体" panose="02010600040101010101" pitchFamily="2" charset="-122"/>
                <a:cs typeface="华文新魏" panose="02010800040101010101" charset="-122"/>
              </a:rPr>
              <a:t>GoHack</a:t>
            </a:r>
            <a:r>
              <a:rPr lang="zh-CN" altLang="en-US" sz="2000" dirty="0">
                <a:solidFill>
                  <a:prstClr val="black"/>
                </a:solidFill>
                <a:latin typeface="华文楷体" panose="02010600040101010101" pitchFamily="2" charset="-122"/>
                <a:ea typeface="华文楷体" panose="02010600040101010101" pitchFamily="2" charset="-122"/>
                <a:cs typeface="华文新魏" panose="02010800040101010101" charset="-122"/>
              </a:rPr>
              <a:t>区块链马拉松亚军，经纬紫荆谷等多项创业比赛冠军</a:t>
            </a:r>
            <a:endParaRPr lang="en-US" altLang="zh-CN" sz="2000" dirty="0">
              <a:solidFill>
                <a:prstClr val="black"/>
              </a:solidFill>
              <a:latin typeface="华文楷体" panose="02010600040101010101" pitchFamily="2" charset="-122"/>
              <a:ea typeface="华文楷体" panose="02010600040101010101" pitchFamily="2" charset="-122"/>
              <a:cs typeface="华文新魏" panose="0201080004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black"/>
              </a:solidFill>
              <a:uLnTx/>
              <a:uFillTx/>
              <a:latin typeface="华文新魏" panose="02010800040101010101" charset="-122"/>
              <a:ea typeface="华文新魏" panose="02010800040101010101" charset="-122"/>
              <a:cs typeface="华文新魏" panose="0201080004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solidFill>
              <a:uLnTx/>
              <a:uFillTx/>
              <a:latin typeface="华文新魏" panose="02010800040101010101" charset="-122"/>
              <a:ea typeface="华文新魏" panose="02010800040101010101" charset="-122"/>
              <a:cs typeface="华文新魏" panose="02010800040101010101" charset="-122"/>
            </a:endParaRPr>
          </a:p>
        </p:txBody>
      </p:sp>
      <p:pic>
        <p:nvPicPr>
          <p:cNvPr id="21" name="图片 20"/>
          <p:cNvPicPr>
            <a:picLocks noChangeAspect="1"/>
          </p:cNvPicPr>
          <p:nvPr/>
        </p:nvPicPr>
        <p:blipFill>
          <a:blip r:embed="rId4"/>
          <a:stretch>
            <a:fillRect/>
          </a:stretch>
        </p:blipFill>
        <p:spPr>
          <a:xfrm>
            <a:off x="1738734" y="1168203"/>
            <a:ext cx="1005927" cy="908383"/>
          </a:xfrm>
          <a:prstGeom prst="rect">
            <a:avLst/>
          </a:prstGeom>
          <a:solidFill>
            <a:schemeClr val="accent2">
              <a:lumMod val="40000"/>
              <a:lumOff val="60000"/>
            </a:schemeClr>
          </a:solidFill>
        </p:spPr>
      </p:pic>
      <p:sp>
        <p:nvSpPr>
          <p:cNvPr id="22" name="矩形 21"/>
          <p:cNvSpPr/>
          <p:nvPr/>
        </p:nvSpPr>
        <p:spPr>
          <a:xfrm>
            <a:off x="3022774" y="1611334"/>
            <a:ext cx="1915885" cy="465252"/>
          </a:xfrm>
          <a:prstGeom prst="rect">
            <a:avLst/>
          </a:prstGeom>
          <a:solidFill>
            <a:srgbClr val="CAE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zh-CN" altLang="en-US" sz="1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李欣（小莫）</a:t>
            </a:r>
          </a:p>
        </p:txBody>
      </p:sp>
      <p:sp>
        <p:nvSpPr>
          <p:cNvPr id="24" name="文本框 23"/>
          <p:cNvSpPr txBox="1"/>
          <p:nvPr/>
        </p:nvSpPr>
        <p:spPr>
          <a:xfrm>
            <a:off x="4977512" y="1707254"/>
            <a:ext cx="45213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u="sng" dirty="0">
                <a:solidFill>
                  <a:prstClr val="white">
                    <a:lumMod val="65000"/>
                  </a:prstClr>
                </a:solidFill>
                <a:latin typeface="Arial" panose="020B0604020202020204"/>
                <a:ea typeface="黑体" panose="02010609060101010101" pitchFamily="49" charset="-122"/>
              </a:rPr>
              <a:t>项目架构、通证设计、产品经理、</a:t>
            </a:r>
            <a:r>
              <a:rPr lang="en-US" altLang="zh-CN" b="1" u="sng" dirty="0">
                <a:solidFill>
                  <a:prstClr val="white">
                    <a:lumMod val="65000"/>
                  </a:prstClr>
                </a:solidFill>
                <a:latin typeface="Arial" panose="020B0604020202020204"/>
                <a:ea typeface="黑体" panose="02010609060101010101" pitchFamily="49" charset="-122"/>
              </a:rPr>
              <a:t>UI</a:t>
            </a:r>
            <a:r>
              <a:rPr lang="zh-CN" altLang="en-US" b="1" u="sng" dirty="0">
                <a:solidFill>
                  <a:prstClr val="white">
                    <a:lumMod val="65000"/>
                  </a:prstClr>
                </a:solidFill>
                <a:latin typeface="Arial" panose="020B0604020202020204"/>
                <a:ea typeface="黑体" panose="02010609060101010101" pitchFamily="49" charset="-122"/>
              </a:rPr>
              <a:t>设计</a:t>
            </a:r>
            <a:endParaRPr kumimoji="0" lang="zh-CN" altLang="en-US" sz="1800" b="1" i="0" u="sng" strike="noStrike" kern="1200" cap="none" spc="0" normalizeH="0" baseline="0" noProof="0" dirty="0">
              <a:ln>
                <a:noFill/>
              </a:ln>
              <a:solidFill>
                <a:prstClr val="white">
                  <a:lumMod val="65000"/>
                </a:prstClr>
              </a:solidFill>
              <a:effectLst/>
              <a:uLnTx/>
              <a:uFillTx/>
              <a:latin typeface="Arial" panose="020B0604020202020204"/>
              <a:ea typeface="黑体" panose="02010609060101010101" pitchFamily="49" charset="-122"/>
              <a:cs typeface="+mn-cs"/>
            </a:endParaRPr>
          </a:p>
        </p:txBody>
      </p:sp>
      <p:pic>
        <p:nvPicPr>
          <p:cNvPr id="11" name="图片 10">
            <a:extLst>
              <a:ext uri="{FF2B5EF4-FFF2-40B4-BE49-F238E27FC236}">
                <a16:creationId xmlns:a16="http://schemas.microsoft.com/office/drawing/2014/main" id="{2362808B-2D7F-4C67-9C5D-33100B3E7997}"/>
              </a:ext>
            </a:extLst>
          </p:cNvPr>
          <p:cNvPicPr>
            <a:picLocks noChangeAspect="1"/>
          </p:cNvPicPr>
          <p:nvPr/>
        </p:nvPicPr>
        <p:blipFill>
          <a:blip r:embed="rId4"/>
          <a:stretch>
            <a:fillRect/>
          </a:stretch>
        </p:blipFill>
        <p:spPr>
          <a:xfrm>
            <a:off x="1738734" y="3388824"/>
            <a:ext cx="1005927" cy="908383"/>
          </a:xfrm>
          <a:prstGeom prst="rect">
            <a:avLst/>
          </a:prstGeom>
          <a:solidFill>
            <a:schemeClr val="tx2">
              <a:lumMod val="60000"/>
              <a:lumOff val="40000"/>
            </a:schemeClr>
          </a:solidFill>
        </p:spPr>
      </p:pic>
      <p:sp>
        <p:nvSpPr>
          <p:cNvPr id="12" name="矩形 11">
            <a:extLst>
              <a:ext uri="{FF2B5EF4-FFF2-40B4-BE49-F238E27FC236}">
                <a16:creationId xmlns:a16="http://schemas.microsoft.com/office/drawing/2014/main" id="{CA1BADCA-5AAA-47AB-8DBC-827F5B710087}"/>
              </a:ext>
            </a:extLst>
          </p:cNvPr>
          <p:cNvSpPr/>
          <p:nvPr/>
        </p:nvSpPr>
        <p:spPr>
          <a:xfrm>
            <a:off x="3061627" y="3868818"/>
            <a:ext cx="1915885" cy="465252"/>
          </a:xfrm>
          <a:prstGeom prst="rect">
            <a:avLst/>
          </a:prstGeom>
          <a:solidFill>
            <a:srgbClr val="CAE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b="1" dirty="0">
                <a:solidFill>
                  <a:prstClr val="white"/>
                </a:solidFill>
                <a:latin typeface="Arial" panose="020B0604020202020204"/>
                <a:ea typeface="黑体" panose="02010609060101010101" pitchFamily="49" charset="-122"/>
              </a:rPr>
              <a:t>李东霖</a:t>
            </a:r>
            <a:endParaRPr kumimoji="0" lang="zh-CN" altLang="en-US" sz="1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3" name="文本框 12">
            <a:extLst>
              <a:ext uri="{FF2B5EF4-FFF2-40B4-BE49-F238E27FC236}">
                <a16:creationId xmlns:a16="http://schemas.microsoft.com/office/drawing/2014/main" id="{39CE0D7B-F394-4DC6-8B43-47C879856CD9}"/>
              </a:ext>
            </a:extLst>
          </p:cNvPr>
          <p:cNvSpPr txBox="1"/>
          <p:nvPr/>
        </p:nvSpPr>
        <p:spPr>
          <a:xfrm>
            <a:off x="3022772" y="4604373"/>
            <a:ext cx="8148303" cy="707882"/>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华文新魏" panose="02010800040101010101" charset="-122"/>
              </a:rPr>
              <a:t>同济大学软件学院大一学生，</a:t>
            </a:r>
            <a:r>
              <a:rPr kumimoji="0" lang="en-US" altLang="zh-CN" sz="20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华文新魏" panose="02010800040101010101" charset="-122"/>
              </a:rPr>
              <a:t>PPT</a:t>
            </a:r>
            <a:r>
              <a:rPr kumimoji="0" lang="zh-CN" altLang="en-US" sz="20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华文新魏" panose="02010800040101010101" charset="-122"/>
              </a:rPr>
              <a:t>制作，初次接触区块链相关知识，同济大学区块链社团成员。</a:t>
            </a:r>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137" y="685801"/>
            <a:ext cx="12205137" cy="5604640"/>
          </a:xfrm>
          <a:prstGeom prst="rect">
            <a:avLst/>
          </a:prstGeom>
          <a:solidFill>
            <a:schemeClr val="accent1">
              <a:alpha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7" name="文本框 6"/>
          <p:cNvSpPr txBox="1"/>
          <p:nvPr/>
        </p:nvSpPr>
        <p:spPr>
          <a:xfrm>
            <a:off x="3022773" y="2280207"/>
            <a:ext cx="8148303" cy="1077214"/>
          </a:xfrm>
          <a:prstGeom prst="rect">
            <a:avLst/>
          </a:prstGeom>
          <a:noFill/>
        </p:spPr>
        <p:txBody>
          <a:bodyPr wrap="square" lIns="91436" tIns="45718" rIns="91436" bIns="45718" rtlCol="0">
            <a:spAutoFit/>
          </a:bodyPr>
          <a:lstStyle/>
          <a:p>
            <a:pPr lvl="0">
              <a:defRPr/>
            </a:pPr>
            <a:r>
              <a:rPr lang="zh-CN" altLang="en-US" sz="2000" dirty="0">
                <a:solidFill>
                  <a:prstClr val="black"/>
                </a:solidFill>
                <a:latin typeface="华文楷体" panose="02010600040101010101" pitchFamily="2" charset="-122"/>
                <a:ea typeface="华文楷体" panose="02010600040101010101" pitchFamily="2" charset="-122"/>
                <a:cs typeface="华文新魏" panose="02010800040101010101" charset="-122"/>
              </a:rPr>
              <a:t>同济大学软件学院大一学生，</a:t>
            </a:r>
            <a:r>
              <a:rPr lang="en-US" altLang="zh-CN" sz="2000" dirty="0">
                <a:solidFill>
                  <a:prstClr val="black"/>
                </a:solidFill>
                <a:latin typeface="华文楷体" panose="02010600040101010101" pitchFamily="2" charset="-122"/>
                <a:ea typeface="华文楷体" panose="02010600040101010101" pitchFamily="2" charset="-122"/>
                <a:cs typeface="华文新魏" panose="02010800040101010101" charset="-122"/>
              </a:rPr>
              <a:t>PPT</a:t>
            </a:r>
            <a:r>
              <a:rPr lang="zh-CN" altLang="en-US" sz="2000" dirty="0">
                <a:solidFill>
                  <a:prstClr val="black"/>
                </a:solidFill>
                <a:latin typeface="华文楷体" panose="02010600040101010101" pitchFamily="2" charset="-122"/>
                <a:ea typeface="华文楷体" panose="02010600040101010101" pitchFamily="2" charset="-122"/>
                <a:cs typeface="华文新魏" panose="02010800040101010101" charset="-122"/>
              </a:rPr>
              <a:t>制作，初次接触区块链相关知识，同济大学区块链社团成员。</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black"/>
              </a:solidFill>
              <a:effectLst/>
              <a:uLnTx/>
              <a:uFillTx/>
              <a:latin typeface="华文新魏" panose="02010800040101010101" charset="-122"/>
              <a:ea typeface="华文新魏" panose="02010800040101010101" charset="-122"/>
              <a:cs typeface="华文新魏" panose="0201080004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solidFill>
              <a:effectLst/>
              <a:uLnTx/>
              <a:uFillTx/>
              <a:latin typeface="华文新魏" panose="02010800040101010101" charset="-122"/>
              <a:ea typeface="华文新魏" panose="02010800040101010101" charset="-122"/>
              <a:cs typeface="华文新魏" panose="02010800040101010101" charset="-122"/>
            </a:endParaRPr>
          </a:p>
        </p:txBody>
      </p:sp>
      <p:pic>
        <p:nvPicPr>
          <p:cNvPr id="21" name="图片 20"/>
          <p:cNvPicPr>
            <a:picLocks noChangeAspect="1"/>
          </p:cNvPicPr>
          <p:nvPr/>
        </p:nvPicPr>
        <p:blipFill>
          <a:blip r:embed="rId4"/>
          <a:stretch>
            <a:fillRect/>
          </a:stretch>
        </p:blipFill>
        <p:spPr>
          <a:xfrm>
            <a:off x="1738734" y="1168203"/>
            <a:ext cx="1005927" cy="908383"/>
          </a:xfrm>
          <a:prstGeom prst="rect">
            <a:avLst/>
          </a:prstGeom>
          <a:solidFill>
            <a:schemeClr val="accent2">
              <a:lumMod val="40000"/>
              <a:lumOff val="60000"/>
            </a:schemeClr>
          </a:solidFill>
        </p:spPr>
      </p:pic>
      <p:sp>
        <p:nvSpPr>
          <p:cNvPr id="22" name="矩形 21"/>
          <p:cNvSpPr/>
          <p:nvPr/>
        </p:nvSpPr>
        <p:spPr>
          <a:xfrm>
            <a:off x="3022774" y="1611334"/>
            <a:ext cx="1915885" cy="465252"/>
          </a:xfrm>
          <a:prstGeom prst="rect">
            <a:avLst/>
          </a:prstGeom>
          <a:solidFill>
            <a:srgbClr val="CAE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prstClr val="white"/>
                </a:solidFill>
                <a:latin typeface="Arial" panose="020B0604020202020204"/>
                <a:ea typeface="黑体" panose="02010609060101010101" pitchFamily="49" charset="-122"/>
              </a:rPr>
              <a:t>张向龙</a:t>
            </a:r>
            <a:endParaRPr kumimoji="0" lang="zh-CN" altLang="en-US" sz="1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29" name="文本框 28"/>
          <p:cNvSpPr txBox="1"/>
          <p:nvPr/>
        </p:nvSpPr>
        <p:spPr>
          <a:xfrm>
            <a:off x="3022773" y="4577793"/>
            <a:ext cx="8148303" cy="1692767"/>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dirty="0">
                <a:solidFill>
                  <a:prstClr val="black"/>
                </a:solidFill>
                <a:latin typeface="华文楷体" panose="02010600040101010101" pitchFamily="2" charset="-122"/>
                <a:ea typeface="华文楷体" panose="02010600040101010101" pitchFamily="2" charset="-122"/>
              </a:rPr>
              <a:t>同济大学软件学院大二学生，</a:t>
            </a:r>
            <a:r>
              <a:rPr lang="en-US" altLang="zh-CN" sz="2000" dirty="0">
                <a:solidFill>
                  <a:prstClr val="black"/>
                </a:solidFill>
                <a:latin typeface="华文楷体" panose="02010600040101010101" pitchFamily="2" charset="-122"/>
                <a:ea typeface="华文楷体" panose="02010600040101010101" pitchFamily="2" charset="-122"/>
              </a:rPr>
              <a:t>DAPP</a:t>
            </a:r>
            <a:r>
              <a:rPr lang="zh-CN" altLang="en-US" sz="2000" dirty="0">
                <a:solidFill>
                  <a:prstClr val="black"/>
                </a:solidFill>
                <a:latin typeface="华文楷体" panose="02010600040101010101" pitchFamily="2" charset="-122"/>
                <a:ea typeface="华文楷体" panose="02010600040101010101" pitchFamily="2" charset="-122"/>
              </a:rPr>
              <a:t>开发与制作及前端开发，同济大学区块链社团内部核心成员，同济大学谷歌营副部长，同济大学</a:t>
            </a:r>
            <a:r>
              <a:rPr lang="en-US" altLang="zh-CN" sz="2000" dirty="0">
                <a:solidFill>
                  <a:prstClr val="black"/>
                </a:solidFill>
                <a:latin typeface="华文楷体" panose="02010600040101010101" pitchFamily="2" charset="-122"/>
                <a:ea typeface="华文楷体" panose="02010600040101010101" pitchFamily="2" charset="-122"/>
              </a:rPr>
              <a:t>IBM</a:t>
            </a:r>
            <a:r>
              <a:rPr lang="zh-CN" altLang="en-US" sz="2000" dirty="0">
                <a:solidFill>
                  <a:prstClr val="black"/>
                </a:solidFill>
                <a:latin typeface="华文楷体" panose="02010600040101010101" pitchFamily="2" charset="-122"/>
                <a:ea typeface="华文楷体" panose="02010600040101010101" pitchFamily="2" charset="-122"/>
              </a:rPr>
              <a:t>俱乐部区块链方向领队之一，了解区块链中的隐私保护算法及多种数据结构，了解以太坊与分布式账单协议。</a:t>
            </a:r>
            <a:r>
              <a:rPr kumimoji="0" lang="zh-CN" altLang="en-US" sz="20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 </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black"/>
              </a:solidFill>
              <a:effectLst/>
              <a:uLnTx/>
              <a:uFillTx/>
              <a:latin typeface="华文新魏" panose="02010800040101010101" charset="-122"/>
              <a:ea typeface="华文新魏" panose="02010800040101010101" charset="-122"/>
              <a:cs typeface="华文新魏" panose="0201080004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solidFill>
              <a:effectLst/>
              <a:uLnTx/>
              <a:uFillTx/>
              <a:latin typeface="华文新魏" panose="02010800040101010101" charset="-122"/>
              <a:ea typeface="华文新魏" panose="02010800040101010101" charset="-122"/>
              <a:cs typeface="华文新魏" panose="02010800040101010101" charset="-122"/>
            </a:endParaRPr>
          </a:p>
        </p:txBody>
      </p:sp>
      <p:pic>
        <p:nvPicPr>
          <p:cNvPr id="32" name="图片 31"/>
          <p:cNvPicPr>
            <a:picLocks noChangeAspect="1"/>
          </p:cNvPicPr>
          <p:nvPr/>
        </p:nvPicPr>
        <p:blipFill>
          <a:blip r:embed="rId4"/>
          <a:stretch>
            <a:fillRect/>
          </a:stretch>
        </p:blipFill>
        <p:spPr>
          <a:xfrm>
            <a:off x="1738734" y="3388824"/>
            <a:ext cx="1005927" cy="908383"/>
          </a:xfrm>
          <a:prstGeom prst="rect">
            <a:avLst/>
          </a:prstGeom>
          <a:solidFill>
            <a:schemeClr val="tx2">
              <a:lumMod val="60000"/>
              <a:lumOff val="40000"/>
            </a:schemeClr>
          </a:solidFill>
        </p:spPr>
      </p:pic>
      <p:sp>
        <p:nvSpPr>
          <p:cNvPr id="33" name="矩形 32"/>
          <p:cNvSpPr/>
          <p:nvPr/>
        </p:nvSpPr>
        <p:spPr>
          <a:xfrm>
            <a:off x="3022774" y="3831955"/>
            <a:ext cx="1915885" cy="465252"/>
          </a:xfrm>
          <a:prstGeom prst="rect">
            <a:avLst/>
          </a:prstGeom>
          <a:solidFill>
            <a:srgbClr val="CAE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prstClr val="white"/>
                </a:solidFill>
                <a:latin typeface="Arial" panose="020B0604020202020204"/>
                <a:ea typeface="黑体" panose="02010609060101010101" pitchFamily="49" charset="-122"/>
              </a:rPr>
              <a:t>陈明东</a:t>
            </a:r>
            <a:endParaRPr kumimoji="0" lang="zh-CN" altLang="en-US" sz="1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137" y="809984"/>
            <a:ext cx="12205137" cy="5604640"/>
          </a:xfrm>
          <a:prstGeom prst="rect">
            <a:avLst/>
          </a:prstGeom>
          <a:solidFill>
            <a:schemeClr val="accent1">
              <a:alpha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pic>
        <p:nvPicPr>
          <p:cNvPr id="21" name="图片 20"/>
          <p:cNvPicPr>
            <a:picLocks noChangeAspect="1"/>
          </p:cNvPicPr>
          <p:nvPr/>
        </p:nvPicPr>
        <p:blipFill>
          <a:blip r:embed="rId4"/>
          <a:stretch>
            <a:fillRect/>
          </a:stretch>
        </p:blipFill>
        <p:spPr>
          <a:xfrm>
            <a:off x="1804722" y="809984"/>
            <a:ext cx="1005927" cy="908383"/>
          </a:xfrm>
          <a:prstGeom prst="rect">
            <a:avLst/>
          </a:prstGeom>
          <a:solidFill>
            <a:schemeClr val="accent2">
              <a:lumMod val="40000"/>
              <a:lumOff val="60000"/>
            </a:schemeClr>
          </a:solidFill>
        </p:spPr>
      </p:pic>
      <p:sp>
        <p:nvSpPr>
          <p:cNvPr id="22" name="矩形 21"/>
          <p:cNvSpPr/>
          <p:nvPr/>
        </p:nvSpPr>
        <p:spPr>
          <a:xfrm>
            <a:off x="3022772" y="1265941"/>
            <a:ext cx="1915885" cy="465252"/>
          </a:xfrm>
          <a:prstGeom prst="rect">
            <a:avLst/>
          </a:prstGeom>
          <a:solidFill>
            <a:srgbClr val="CAE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张智源</a:t>
            </a:r>
          </a:p>
        </p:txBody>
      </p:sp>
      <p:sp>
        <p:nvSpPr>
          <p:cNvPr id="29" name="文本框 28"/>
          <p:cNvSpPr txBox="1"/>
          <p:nvPr/>
        </p:nvSpPr>
        <p:spPr>
          <a:xfrm>
            <a:off x="2810649" y="1796426"/>
            <a:ext cx="8148303" cy="1815878"/>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华文新魏" panose="02010800040101010101" charset="-122"/>
              </a:rPr>
              <a:t>同济大学软件学院大三学生，</a:t>
            </a:r>
            <a:r>
              <a:rPr kumimoji="0" lang="en-US" altLang="zh-CN" sz="20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华文新魏" panose="02010800040101010101" charset="-122"/>
              </a:rPr>
              <a:t>DAPP</a:t>
            </a:r>
            <a:r>
              <a:rPr kumimoji="0" lang="zh-CN" altLang="en-US" sz="20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华文新魏" panose="02010800040101010101" charset="-122"/>
              </a:rPr>
              <a:t>开发与制作及前端开发，同济大学区块链社团内部核心成员，同济大学微软俱乐部内部核心成员，同济大学</a:t>
            </a:r>
            <a:r>
              <a:rPr kumimoji="0" lang="en-US" altLang="zh-CN" sz="20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华文新魏" panose="02010800040101010101" charset="-122"/>
              </a:rPr>
              <a:t>IBM</a:t>
            </a:r>
            <a:r>
              <a:rPr kumimoji="0" lang="zh-CN" altLang="en-US" sz="20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华文新魏" panose="02010800040101010101" charset="-122"/>
              </a:rPr>
              <a:t>俱乐部区块链方向领队之一，精通区块链中的各种主流共识算法及多种数据结构，熟悉以太坊与分布式账单协议。有多次参与黑客马拉松经验</a:t>
            </a:r>
            <a:endParaRPr kumimoji="0" lang="en-US" altLang="zh-CN" sz="20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华文新魏" panose="0201080004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solidFill>
              <a:effectLst/>
              <a:uLnTx/>
              <a:uFillTx/>
              <a:latin typeface="华文新魏" panose="02010800040101010101" charset="-122"/>
              <a:ea typeface="华文新魏" panose="02010800040101010101" charset="-122"/>
              <a:cs typeface="华文新魏" panose="02010800040101010101" charset="-122"/>
            </a:endParaRP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137" y="685801"/>
            <a:ext cx="12205137" cy="5604640"/>
          </a:xfrm>
          <a:prstGeom prst="rect">
            <a:avLst/>
          </a:prstGeom>
          <a:solidFill>
            <a:schemeClr val="accent1">
              <a:alpha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26" name="椭圆 25"/>
          <p:cNvSpPr/>
          <p:nvPr/>
        </p:nvSpPr>
        <p:spPr>
          <a:xfrm>
            <a:off x="3312795" y="2059303"/>
            <a:ext cx="2186940" cy="2186940"/>
          </a:xfrm>
          <a:prstGeom prst="ellipse">
            <a:avLst/>
          </a:prstGeom>
          <a:solidFill>
            <a:srgbClr val="04B6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Times New Roman" panose="02020603050405020304" charset="0"/>
              </a:rPr>
              <a:t>07</a:t>
            </a:r>
          </a:p>
        </p:txBody>
      </p:sp>
      <p:sp>
        <p:nvSpPr>
          <p:cNvPr id="27" name="文本框 26"/>
          <p:cNvSpPr txBox="1"/>
          <p:nvPr/>
        </p:nvSpPr>
        <p:spPr>
          <a:xfrm>
            <a:off x="5709285" y="2785172"/>
            <a:ext cx="4388485" cy="1405898"/>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4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DEMO</a:t>
            </a:r>
          </a:p>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srgbClr val="E7E6E6">
                  <a:lumMod val="50000"/>
                </a:srgbClr>
              </a:solidFill>
              <a:effectLst/>
              <a:uLnTx/>
              <a:uFillTx/>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137" y="685801"/>
            <a:ext cx="12205137" cy="5604640"/>
          </a:xfrm>
          <a:prstGeom prst="rect">
            <a:avLst/>
          </a:prstGeom>
          <a:solidFill>
            <a:schemeClr val="accent1">
              <a:alpha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pic>
        <p:nvPicPr>
          <p:cNvPr id="2" name="demo">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 y="0"/>
            <a:ext cx="12256516" cy="675809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7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4" name="Freeform 8"/>
          <p:cNvSpPr/>
          <p:nvPr/>
        </p:nvSpPr>
        <p:spPr bwMode="auto">
          <a:xfrm>
            <a:off x="4194810" y="3141666"/>
            <a:ext cx="3802380" cy="431800"/>
          </a:xfrm>
          <a:custGeom>
            <a:avLst/>
            <a:gdLst>
              <a:gd name="T0" fmla="*/ 0 w 1996"/>
              <a:gd name="T1" fmla="*/ 0 h 272"/>
              <a:gd name="T2" fmla="*/ 998 w 1996"/>
              <a:gd name="T3" fmla="*/ 0 h 272"/>
              <a:gd name="T4" fmla="*/ 1134 w 1996"/>
              <a:gd name="T5" fmla="*/ 91 h 272"/>
              <a:gd name="T6" fmla="*/ 1996 w 1996"/>
              <a:gd name="T7" fmla="*/ 91 h 272"/>
              <a:gd name="T8" fmla="*/ 1996 w 1996"/>
              <a:gd name="T9" fmla="*/ 272 h 272"/>
              <a:gd name="T10" fmla="*/ 0 w 1996"/>
              <a:gd name="T11" fmla="*/ 272 h 272"/>
              <a:gd name="T12" fmla="*/ 0 w 1996"/>
              <a:gd name="T13" fmla="*/ 0 h 272"/>
            </a:gdLst>
            <a:ahLst/>
            <a:cxnLst>
              <a:cxn ang="0">
                <a:pos x="T0" y="T1"/>
              </a:cxn>
              <a:cxn ang="0">
                <a:pos x="T2" y="T3"/>
              </a:cxn>
              <a:cxn ang="0">
                <a:pos x="T4" y="T5"/>
              </a:cxn>
              <a:cxn ang="0">
                <a:pos x="T6" y="T7"/>
              </a:cxn>
              <a:cxn ang="0">
                <a:pos x="T8" y="T9"/>
              </a:cxn>
              <a:cxn ang="0">
                <a:pos x="T10" y="T11"/>
              </a:cxn>
              <a:cxn ang="0">
                <a:pos x="T12" y="T13"/>
              </a:cxn>
            </a:cxnLst>
            <a:rect l="0" t="0" r="r" b="b"/>
            <a:pathLst>
              <a:path w="1996" h="272">
                <a:moveTo>
                  <a:pt x="0" y="0"/>
                </a:moveTo>
                <a:lnTo>
                  <a:pt x="998" y="0"/>
                </a:lnTo>
                <a:lnTo>
                  <a:pt x="1134" y="91"/>
                </a:lnTo>
                <a:lnTo>
                  <a:pt x="1996" y="91"/>
                </a:lnTo>
                <a:lnTo>
                  <a:pt x="1996" y="272"/>
                </a:lnTo>
                <a:lnTo>
                  <a:pt x="0" y="272"/>
                </a:lnTo>
                <a:lnTo>
                  <a:pt x="0" y="0"/>
                </a:lnTo>
                <a:close/>
              </a:path>
            </a:pathLst>
          </a:custGeom>
          <a:solidFill>
            <a:schemeClr val="bg1">
              <a:alpha val="3000"/>
            </a:schemeClr>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zh-CN" altLang="en-US" sz="2160">
              <a:solidFill>
                <a:srgbClr val="000000"/>
              </a:solidFill>
            </a:endParaRPr>
          </a:p>
        </p:txBody>
      </p:sp>
      <p:sp>
        <p:nvSpPr>
          <p:cNvPr id="4107" name="Freeform 11"/>
          <p:cNvSpPr/>
          <p:nvPr/>
        </p:nvSpPr>
        <p:spPr bwMode="auto">
          <a:xfrm>
            <a:off x="4194810" y="3113088"/>
            <a:ext cx="3802380" cy="431800"/>
          </a:xfrm>
          <a:custGeom>
            <a:avLst/>
            <a:gdLst>
              <a:gd name="T0" fmla="*/ 0 w 1996"/>
              <a:gd name="T1" fmla="*/ 0 h 272"/>
              <a:gd name="T2" fmla="*/ 998 w 1996"/>
              <a:gd name="T3" fmla="*/ 0 h 272"/>
              <a:gd name="T4" fmla="*/ 1134 w 1996"/>
              <a:gd name="T5" fmla="*/ 91 h 272"/>
              <a:gd name="T6" fmla="*/ 1996 w 1996"/>
              <a:gd name="T7" fmla="*/ 91 h 272"/>
              <a:gd name="T8" fmla="*/ 1996 w 1996"/>
              <a:gd name="T9" fmla="*/ 272 h 272"/>
              <a:gd name="T10" fmla="*/ 0 w 1996"/>
              <a:gd name="T11" fmla="*/ 272 h 272"/>
              <a:gd name="T12" fmla="*/ 0 w 1996"/>
              <a:gd name="T13" fmla="*/ 0 h 272"/>
            </a:gdLst>
            <a:ahLst/>
            <a:cxnLst>
              <a:cxn ang="0">
                <a:pos x="T0" y="T1"/>
              </a:cxn>
              <a:cxn ang="0">
                <a:pos x="T2" y="T3"/>
              </a:cxn>
              <a:cxn ang="0">
                <a:pos x="T4" y="T5"/>
              </a:cxn>
              <a:cxn ang="0">
                <a:pos x="T6" y="T7"/>
              </a:cxn>
              <a:cxn ang="0">
                <a:pos x="T8" y="T9"/>
              </a:cxn>
              <a:cxn ang="0">
                <a:pos x="T10" y="T11"/>
              </a:cxn>
              <a:cxn ang="0">
                <a:pos x="T12" y="T13"/>
              </a:cxn>
            </a:cxnLst>
            <a:rect l="0" t="0" r="r" b="b"/>
            <a:pathLst>
              <a:path w="1996" h="272">
                <a:moveTo>
                  <a:pt x="0" y="0"/>
                </a:moveTo>
                <a:lnTo>
                  <a:pt x="998" y="0"/>
                </a:lnTo>
                <a:lnTo>
                  <a:pt x="1134" y="91"/>
                </a:lnTo>
                <a:lnTo>
                  <a:pt x="1996" y="91"/>
                </a:lnTo>
                <a:lnTo>
                  <a:pt x="1996" y="272"/>
                </a:lnTo>
                <a:lnTo>
                  <a:pt x="0" y="272"/>
                </a:lnTo>
                <a:lnTo>
                  <a:pt x="0" y="0"/>
                </a:lnTo>
                <a:close/>
              </a:path>
            </a:pathLst>
          </a:custGeom>
          <a:solidFill>
            <a:schemeClr val="bg1">
              <a:alpha val="999"/>
            </a:schemeClr>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zh-CN" altLang="en-US" sz="2160">
              <a:solidFill>
                <a:srgbClr val="000000"/>
              </a:solidFill>
            </a:endParaRPr>
          </a:p>
        </p:txBody>
      </p:sp>
      <p:sp>
        <p:nvSpPr>
          <p:cNvPr id="4119" name="Rectangle 23"/>
          <p:cNvSpPr>
            <a:spLocks noChangeArrowheads="1"/>
          </p:cNvSpPr>
          <p:nvPr/>
        </p:nvSpPr>
        <p:spPr bwMode="auto">
          <a:xfrm>
            <a:off x="6096006" y="0"/>
            <a:ext cx="43816" cy="6858000"/>
          </a:xfrm>
          <a:prstGeom prst="rect">
            <a:avLst/>
          </a:prstGeom>
          <a:gradFill rotWithShape="1">
            <a:gsLst>
              <a:gs pos="0">
                <a:schemeClr val="bg2"/>
              </a:gs>
              <a:gs pos="50000">
                <a:schemeClr val="bg2">
                  <a:gamma/>
                  <a:tint val="0"/>
                  <a:invGamma/>
                </a:schemeClr>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zh-CN" altLang="en-US" sz="2160">
              <a:solidFill>
                <a:srgbClr val="000000"/>
              </a:solidFill>
            </a:endParaRPr>
          </a:p>
        </p:txBody>
      </p:sp>
      <p:sp>
        <p:nvSpPr>
          <p:cNvPr id="4120" name="Rectangle 24"/>
          <p:cNvSpPr>
            <a:spLocks noChangeArrowheads="1"/>
          </p:cNvSpPr>
          <p:nvPr/>
        </p:nvSpPr>
        <p:spPr bwMode="auto">
          <a:xfrm>
            <a:off x="6052186" y="0"/>
            <a:ext cx="43814" cy="6858000"/>
          </a:xfrm>
          <a:prstGeom prst="rect">
            <a:avLst/>
          </a:prstGeom>
          <a:gradFill rotWithShape="1">
            <a:gsLst>
              <a:gs pos="0">
                <a:schemeClr val="bg2"/>
              </a:gs>
              <a:gs pos="50000">
                <a:schemeClr val="bg2">
                  <a:gamma/>
                  <a:tint val="0"/>
                  <a:invGamma/>
                </a:schemeClr>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zh-CN" altLang="en-US" sz="2160">
              <a:solidFill>
                <a:srgbClr val="000000"/>
              </a:solidFill>
            </a:endParaRPr>
          </a:p>
        </p:txBody>
      </p:sp>
      <p:sp>
        <p:nvSpPr>
          <p:cNvPr id="4121" name="Line 25"/>
          <p:cNvSpPr>
            <a:spLocks noChangeShapeType="1"/>
          </p:cNvSpPr>
          <p:nvPr/>
        </p:nvSpPr>
        <p:spPr bwMode="auto">
          <a:xfrm>
            <a:off x="609600" y="3141664"/>
            <a:ext cx="10972800" cy="0"/>
          </a:xfrm>
          <a:prstGeom prst="line">
            <a:avLst/>
          </a:prstGeom>
          <a:noFill/>
          <a:ln w="9525">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zh-CN" altLang="en-US" sz="2160">
              <a:solidFill>
                <a:srgbClr val="000000"/>
              </a:solidFill>
            </a:endParaRPr>
          </a:p>
        </p:txBody>
      </p:sp>
      <p:sp>
        <p:nvSpPr>
          <p:cNvPr id="4122" name="Line 26"/>
          <p:cNvSpPr>
            <a:spLocks noChangeShapeType="1"/>
          </p:cNvSpPr>
          <p:nvPr/>
        </p:nvSpPr>
        <p:spPr bwMode="auto">
          <a:xfrm>
            <a:off x="609600" y="3573463"/>
            <a:ext cx="10972800" cy="0"/>
          </a:xfrm>
          <a:prstGeom prst="line">
            <a:avLst/>
          </a:prstGeom>
          <a:noFill/>
          <a:ln w="9525">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zh-CN" altLang="en-US" sz="2160">
              <a:solidFill>
                <a:srgbClr val="000000"/>
              </a:solidFill>
            </a:endParaRPr>
          </a:p>
        </p:txBody>
      </p:sp>
      <p:grpSp>
        <p:nvGrpSpPr>
          <p:cNvPr id="4123" name="Group 27"/>
          <p:cNvGrpSpPr/>
          <p:nvPr/>
        </p:nvGrpSpPr>
        <p:grpSpPr bwMode="auto">
          <a:xfrm>
            <a:off x="4453890" y="3281363"/>
            <a:ext cx="3429000" cy="238126"/>
            <a:chOff x="1987" y="2010"/>
            <a:chExt cx="1800" cy="150"/>
          </a:xfrm>
        </p:grpSpPr>
        <p:sp>
          <p:nvSpPr>
            <p:cNvPr id="4124" name="WordArt 28"/>
            <p:cNvSpPr>
              <a:spLocks noChangeArrowheads="1" noChangeShapeType="1" noTextEdit="1"/>
            </p:cNvSpPr>
            <p:nvPr/>
          </p:nvSpPr>
          <p:spPr bwMode="auto">
            <a:xfrm>
              <a:off x="1987" y="2010"/>
              <a:ext cx="862" cy="150"/>
            </a:xfrm>
            <a:prstGeom prst="rect">
              <a:avLst/>
            </a:prstGeom>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fontAlgn="base" latinLnBrk="1">
                <a:spcBef>
                  <a:spcPct val="0"/>
                </a:spcBef>
                <a:spcAft>
                  <a:spcPct val="0"/>
                </a:spcAft>
              </a:pPr>
              <a:r>
                <a:rPr kumimoji="1" lang="en-US" altLang="zh-CN" sz="4320" kern="10" dirty="0">
                  <a:solidFill>
                    <a:srgbClr val="FFFFFF"/>
                  </a:solidFill>
                  <a:latin typeface="Arial Black" panose="020B0A04020102020204"/>
                </a:rPr>
                <a:t>THANKS</a:t>
              </a:r>
              <a:endParaRPr kumimoji="1" lang="zh-CN" altLang="en-US" sz="4320" kern="10" dirty="0">
                <a:solidFill>
                  <a:srgbClr val="FFFFFF"/>
                </a:solidFill>
                <a:latin typeface="Arial Black" panose="020B0A04020102020204"/>
              </a:endParaRPr>
            </a:p>
          </p:txBody>
        </p:sp>
        <p:sp>
          <p:nvSpPr>
            <p:cNvPr id="4125" name="WordArt 29"/>
            <p:cNvSpPr>
              <a:spLocks noChangeArrowheads="1" noChangeShapeType="1" noTextEdit="1"/>
            </p:cNvSpPr>
            <p:nvPr/>
          </p:nvSpPr>
          <p:spPr bwMode="auto">
            <a:xfrm>
              <a:off x="2901" y="2024"/>
              <a:ext cx="886" cy="136"/>
            </a:xfrm>
            <a:prstGeom prst="rect">
              <a:avLst/>
            </a:prstGeom>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fontAlgn="base" latinLnBrk="1">
                <a:spcBef>
                  <a:spcPct val="0"/>
                </a:spcBef>
                <a:spcAft>
                  <a:spcPct val="0"/>
                </a:spcAft>
              </a:pPr>
              <a:r>
                <a:rPr kumimoji="1" lang="en-US" altLang="zh-CN" sz="4320" i="1" kern="10" dirty="0">
                  <a:solidFill>
                    <a:srgbClr val="FFFFFF"/>
                  </a:solidFill>
                  <a:latin typeface="돋움"/>
                  <a:ea typeface="돋움"/>
                </a:rPr>
                <a:t>for your time</a:t>
              </a:r>
              <a:endParaRPr kumimoji="1" lang="zh-CN" altLang="en-US" sz="4320" i="1" kern="10" dirty="0">
                <a:solidFill>
                  <a:srgbClr val="FFFFFF"/>
                </a:solidFill>
                <a:latin typeface="돋움"/>
                <a:ea typeface="돋움"/>
              </a:endParaRPr>
            </a:p>
          </p:txBody>
        </p:sp>
      </p:grpSp>
      <p:sp>
        <p:nvSpPr>
          <p:cNvPr id="4126" name="AutoShape 30"/>
          <p:cNvSpPr>
            <a:spLocks noChangeArrowheads="1"/>
          </p:cNvSpPr>
          <p:nvPr/>
        </p:nvSpPr>
        <p:spPr bwMode="auto">
          <a:xfrm>
            <a:off x="4090036" y="3228978"/>
            <a:ext cx="662940" cy="550864"/>
          </a:xfrm>
          <a:prstGeom prst="star16">
            <a:avLst>
              <a:gd name="adj" fmla="val 22046"/>
            </a:avLst>
          </a:prstGeom>
          <a:gradFill rotWithShape="1">
            <a:gsLst>
              <a:gs pos="0">
                <a:schemeClr val="bg1"/>
              </a:gs>
              <a:gs pos="100000">
                <a:schemeClr val="bg1">
                  <a:gamma/>
                  <a:tint val="0"/>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zh-CN" altLang="en-US" sz="2160">
              <a:solidFill>
                <a:srgbClr val="000000"/>
              </a:solidFill>
            </a:endParaRPr>
          </a:p>
        </p:txBody>
      </p:sp>
      <p:sp>
        <p:nvSpPr>
          <p:cNvPr id="4127" name="AutoShape 31"/>
          <p:cNvSpPr>
            <a:spLocks noChangeArrowheads="1"/>
          </p:cNvSpPr>
          <p:nvPr/>
        </p:nvSpPr>
        <p:spPr bwMode="auto">
          <a:xfrm>
            <a:off x="3941446" y="3124202"/>
            <a:ext cx="950594" cy="763588"/>
          </a:xfrm>
          <a:prstGeom prst="star4">
            <a:avLst>
              <a:gd name="adj" fmla="val 5412"/>
            </a:avLst>
          </a:prstGeom>
          <a:gradFill rotWithShape="1">
            <a:gsLst>
              <a:gs pos="0">
                <a:schemeClr val="bg1"/>
              </a:gs>
              <a:gs pos="100000">
                <a:schemeClr val="bg1">
                  <a:gamma/>
                  <a:tint val="0"/>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zh-CN" altLang="en-US" sz="2160">
              <a:solidFill>
                <a:srgbClr val="000000"/>
              </a:solidFill>
            </a:endParaRPr>
          </a:p>
        </p:txBody>
      </p:sp>
      <p:sp>
        <p:nvSpPr>
          <p:cNvPr id="4128" name="AutoShape 32"/>
          <p:cNvSpPr>
            <a:spLocks noChangeArrowheads="1"/>
          </p:cNvSpPr>
          <p:nvPr/>
        </p:nvSpPr>
        <p:spPr bwMode="auto">
          <a:xfrm rot="-2690537">
            <a:off x="3829057" y="3046414"/>
            <a:ext cx="1177290" cy="944563"/>
          </a:xfrm>
          <a:prstGeom prst="star4">
            <a:avLst>
              <a:gd name="adj" fmla="val 5412"/>
            </a:avLst>
          </a:prstGeom>
          <a:gradFill rotWithShape="1">
            <a:gsLst>
              <a:gs pos="0">
                <a:schemeClr val="bg1"/>
              </a:gs>
              <a:gs pos="100000">
                <a:schemeClr val="bg1">
                  <a:gamma/>
                  <a:tint val="0"/>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zh-CN" altLang="en-US" sz="2160">
              <a:solidFill>
                <a:srgbClr val="000000"/>
              </a:solidFill>
            </a:endParaRPr>
          </a:p>
        </p:txBody>
      </p:sp>
      <p:sp>
        <p:nvSpPr>
          <p:cNvPr id="4129" name="Line 33"/>
          <p:cNvSpPr>
            <a:spLocks noChangeShapeType="1"/>
          </p:cNvSpPr>
          <p:nvPr/>
        </p:nvSpPr>
        <p:spPr bwMode="auto">
          <a:xfrm flipV="1">
            <a:off x="4194810" y="0"/>
            <a:ext cx="0" cy="6858000"/>
          </a:xfrm>
          <a:prstGeom prst="line">
            <a:avLst/>
          </a:prstGeom>
          <a:noFill/>
          <a:ln w="9525">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zh-CN" altLang="en-US" sz="2160">
              <a:solidFill>
                <a:srgbClr val="000000"/>
              </a:solidFill>
            </a:endParaRPr>
          </a:p>
        </p:txBody>
      </p:sp>
      <p:sp>
        <p:nvSpPr>
          <p:cNvPr id="4130" name="Line 34"/>
          <p:cNvSpPr>
            <a:spLocks noChangeShapeType="1"/>
          </p:cNvSpPr>
          <p:nvPr/>
        </p:nvSpPr>
        <p:spPr bwMode="auto">
          <a:xfrm flipV="1">
            <a:off x="7997190" y="0"/>
            <a:ext cx="0" cy="6858000"/>
          </a:xfrm>
          <a:prstGeom prst="line">
            <a:avLst/>
          </a:prstGeom>
          <a:noFill/>
          <a:ln w="9525">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zh-CN" altLang="en-US" sz="2160">
              <a:solidFill>
                <a:srgbClr val="000000"/>
              </a:solidFill>
            </a:endParaRPr>
          </a:p>
        </p:txBody>
      </p:sp>
      <p:sp>
        <p:nvSpPr>
          <p:cNvPr id="4131" name="AutoShape 35"/>
          <p:cNvSpPr>
            <a:spLocks noChangeArrowheads="1"/>
          </p:cNvSpPr>
          <p:nvPr/>
        </p:nvSpPr>
        <p:spPr bwMode="auto">
          <a:xfrm flipH="1">
            <a:off x="7437127" y="3175001"/>
            <a:ext cx="910590" cy="731839"/>
          </a:xfrm>
          <a:prstGeom prst="star4">
            <a:avLst>
              <a:gd name="adj" fmla="val 5519"/>
            </a:avLst>
          </a:prstGeom>
          <a:gradFill rotWithShape="1">
            <a:gsLst>
              <a:gs pos="0">
                <a:schemeClr val="bg1"/>
              </a:gs>
              <a:gs pos="100000">
                <a:schemeClr val="bg1">
                  <a:gamma/>
                  <a:tint val="0"/>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zh-CN" altLang="en-US" sz="2160">
              <a:solidFill>
                <a:srgbClr val="000000"/>
              </a:solidFill>
            </a:endParaRPr>
          </a:p>
        </p:txBody>
      </p:sp>
      <p:sp>
        <p:nvSpPr>
          <p:cNvPr id="4132" name="AutoShape 36"/>
          <p:cNvSpPr>
            <a:spLocks noChangeArrowheads="1"/>
          </p:cNvSpPr>
          <p:nvPr/>
        </p:nvSpPr>
        <p:spPr bwMode="auto">
          <a:xfrm rot="18909463" flipV="1">
            <a:off x="7519042" y="3227388"/>
            <a:ext cx="750570" cy="603250"/>
          </a:xfrm>
          <a:prstGeom prst="star4">
            <a:avLst>
              <a:gd name="adj" fmla="val 5481"/>
            </a:avLst>
          </a:prstGeom>
          <a:gradFill rotWithShape="1">
            <a:gsLst>
              <a:gs pos="0">
                <a:schemeClr val="bg1"/>
              </a:gs>
              <a:gs pos="100000">
                <a:schemeClr val="bg1">
                  <a:gamma/>
                  <a:tint val="0"/>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zh-CN" altLang="en-US" sz="2160">
              <a:solidFill>
                <a:srgbClr val="000000"/>
              </a:solidFill>
            </a:endParaRPr>
          </a:p>
        </p:txBody>
      </p:sp>
      <p:sp>
        <p:nvSpPr>
          <p:cNvPr id="18" name="矩形 17">
            <a:hlinkClick r:id="rId2"/>
          </p:cNvPr>
          <p:cNvSpPr/>
          <p:nvPr/>
        </p:nvSpPr>
        <p:spPr>
          <a:xfrm>
            <a:off x="609602" y="-338659"/>
            <a:ext cx="11794065" cy="779779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16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100"/>
                                  </p:stCondLst>
                                  <p:childTnLst>
                                    <p:set>
                                      <p:cBhvr>
                                        <p:cTn id="6" dur="1" fill="hold">
                                          <p:stCondLst>
                                            <p:cond delay="0"/>
                                          </p:stCondLst>
                                        </p:cTn>
                                        <p:tgtEl>
                                          <p:spTgt spid="4119"/>
                                        </p:tgtEl>
                                        <p:attrNameLst>
                                          <p:attrName>style.visibility</p:attrName>
                                        </p:attrNameLst>
                                      </p:cBhvr>
                                      <p:to>
                                        <p:strVal val="visible"/>
                                      </p:to>
                                    </p:set>
                                    <p:animEffect transition="in" filter="barn(outHorizontal)">
                                      <p:cBhvr>
                                        <p:cTn id="7" dur="1000"/>
                                        <p:tgtEl>
                                          <p:spTgt spid="4119"/>
                                        </p:tgtEl>
                                      </p:cBhvr>
                                    </p:animEffect>
                                  </p:childTnLst>
                                </p:cTn>
                              </p:par>
                              <p:par>
                                <p:cTn id="8" presetID="16" presetClass="entr" presetSubtype="42" fill="hold" grpId="0" nodeType="withEffect">
                                  <p:stCondLst>
                                    <p:cond delay="100"/>
                                  </p:stCondLst>
                                  <p:childTnLst>
                                    <p:set>
                                      <p:cBhvr>
                                        <p:cTn id="9" dur="1" fill="hold">
                                          <p:stCondLst>
                                            <p:cond delay="0"/>
                                          </p:stCondLst>
                                        </p:cTn>
                                        <p:tgtEl>
                                          <p:spTgt spid="4120"/>
                                        </p:tgtEl>
                                        <p:attrNameLst>
                                          <p:attrName>style.visibility</p:attrName>
                                        </p:attrNameLst>
                                      </p:cBhvr>
                                      <p:to>
                                        <p:strVal val="visible"/>
                                      </p:to>
                                    </p:set>
                                    <p:animEffect transition="in" filter="barn(outHorizontal)">
                                      <p:cBhvr>
                                        <p:cTn id="10" dur="1000"/>
                                        <p:tgtEl>
                                          <p:spTgt spid="4120"/>
                                        </p:tgtEl>
                                      </p:cBhvr>
                                    </p:animEffect>
                                  </p:childTnLst>
                                </p:cTn>
                              </p:par>
                            </p:childTnLst>
                          </p:cTn>
                        </p:par>
                        <p:par>
                          <p:cTn id="11" fill="hold">
                            <p:stCondLst>
                              <p:cond delay="1100"/>
                            </p:stCondLst>
                            <p:childTnLst>
                              <p:par>
                                <p:cTn id="12" presetID="2" presetClass="exit" presetSubtype="8" fill="hold" grpId="1" nodeType="afterEffect">
                                  <p:stCondLst>
                                    <p:cond delay="0"/>
                                  </p:stCondLst>
                                  <p:childTnLst>
                                    <p:anim calcmode="lin" valueType="num">
                                      <p:cBhvr additive="base">
                                        <p:cTn id="13" dur="1000"/>
                                        <p:tgtEl>
                                          <p:spTgt spid="4119"/>
                                        </p:tgtEl>
                                        <p:attrNameLst>
                                          <p:attrName>ppt_x</p:attrName>
                                        </p:attrNameLst>
                                      </p:cBhvr>
                                      <p:tavLst>
                                        <p:tav tm="0">
                                          <p:val>
                                            <p:strVal val="ppt_x"/>
                                          </p:val>
                                        </p:tav>
                                        <p:tav tm="100000">
                                          <p:val>
                                            <p:strVal val="0-ppt_w/2"/>
                                          </p:val>
                                        </p:tav>
                                      </p:tavLst>
                                    </p:anim>
                                    <p:anim calcmode="lin" valueType="num">
                                      <p:cBhvr additive="base">
                                        <p:cTn id="14" dur="1000"/>
                                        <p:tgtEl>
                                          <p:spTgt spid="4119"/>
                                        </p:tgtEl>
                                        <p:attrNameLst>
                                          <p:attrName>ppt_y</p:attrName>
                                        </p:attrNameLst>
                                      </p:cBhvr>
                                      <p:tavLst>
                                        <p:tav tm="0">
                                          <p:val>
                                            <p:strVal val="ppt_y"/>
                                          </p:val>
                                        </p:tav>
                                        <p:tav tm="100000">
                                          <p:val>
                                            <p:strVal val="ppt_y"/>
                                          </p:val>
                                        </p:tav>
                                      </p:tavLst>
                                    </p:anim>
                                    <p:set>
                                      <p:cBhvr>
                                        <p:cTn id="15" dur="1" fill="hold">
                                          <p:stCondLst>
                                            <p:cond delay="999"/>
                                          </p:stCondLst>
                                        </p:cTn>
                                        <p:tgtEl>
                                          <p:spTgt spid="4119"/>
                                        </p:tgtEl>
                                        <p:attrNameLst>
                                          <p:attrName>style.visibility</p:attrName>
                                        </p:attrNameLst>
                                      </p:cBhvr>
                                      <p:to>
                                        <p:strVal val="hidden"/>
                                      </p:to>
                                    </p:set>
                                  </p:childTnLst>
                                </p:cTn>
                              </p:par>
                              <p:par>
                                <p:cTn id="16" presetID="2" presetClass="exit" presetSubtype="2" fill="hold" grpId="1" nodeType="withEffect">
                                  <p:stCondLst>
                                    <p:cond delay="0"/>
                                  </p:stCondLst>
                                  <p:childTnLst>
                                    <p:anim calcmode="lin" valueType="num">
                                      <p:cBhvr additive="base">
                                        <p:cTn id="17" dur="1000"/>
                                        <p:tgtEl>
                                          <p:spTgt spid="4120"/>
                                        </p:tgtEl>
                                        <p:attrNameLst>
                                          <p:attrName>ppt_x</p:attrName>
                                        </p:attrNameLst>
                                      </p:cBhvr>
                                      <p:tavLst>
                                        <p:tav tm="0">
                                          <p:val>
                                            <p:strVal val="ppt_x"/>
                                          </p:val>
                                        </p:tav>
                                        <p:tav tm="100000">
                                          <p:val>
                                            <p:strVal val="1+ppt_w/2"/>
                                          </p:val>
                                        </p:tav>
                                      </p:tavLst>
                                    </p:anim>
                                    <p:anim calcmode="lin" valueType="num">
                                      <p:cBhvr additive="base">
                                        <p:cTn id="18" dur="1000"/>
                                        <p:tgtEl>
                                          <p:spTgt spid="4120"/>
                                        </p:tgtEl>
                                        <p:attrNameLst>
                                          <p:attrName>ppt_y</p:attrName>
                                        </p:attrNameLst>
                                      </p:cBhvr>
                                      <p:tavLst>
                                        <p:tav tm="0">
                                          <p:val>
                                            <p:strVal val="ppt_y"/>
                                          </p:val>
                                        </p:tav>
                                        <p:tav tm="100000">
                                          <p:val>
                                            <p:strVal val="ppt_y"/>
                                          </p:val>
                                        </p:tav>
                                      </p:tavLst>
                                    </p:anim>
                                    <p:set>
                                      <p:cBhvr>
                                        <p:cTn id="19" dur="1" fill="hold">
                                          <p:stCondLst>
                                            <p:cond delay="999"/>
                                          </p:stCondLst>
                                        </p:cTn>
                                        <p:tgtEl>
                                          <p:spTgt spid="4120"/>
                                        </p:tgtEl>
                                        <p:attrNameLst>
                                          <p:attrName>style.visibility</p:attrName>
                                        </p:attrNameLst>
                                      </p:cBhvr>
                                      <p:to>
                                        <p:strVal val="hidden"/>
                                      </p:to>
                                    </p:set>
                                  </p:childTnLst>
                                </p:cTn>
                              </p:par>
                              <p:par>
                                <p:cTn id="20" presetID="16" presetClass="entr" presetSubtype="37" fill="hold" grpId="0" nodeType="withEffect">
                                  <p:stCondLst>
                                    <p:cond delay="0"/>
                                  </p:stCondLst>
                                  <p:childTnLst>
                                    <p:set>
                                      <p:cBhvr>
                                        <p:cTn id="21" dur="1" fill="hold">
                                          <p:stCondLst>
                                            <p:cond delay="0"/>
                                          </p:stCondLst>
                                        </p:cTn>
                                        <p:tgtEl>
                                          <p:spTgt spid="4104"/>
                                        </p:tgtEl>
                                        <p:attrNameLst>
                                          <p:attrName>style.visibility</p:attrName>
                                        </p:attrNameLst>
                                      </p:cBhvr>
                                      <p:to>
                                        <p:strVal val="visible"/>
                                      </p:to>
                                    </p:set>
                                    <p:animEffect transition="in" filter="barn(outVertical)">
                                      <p:cBhvr>
                                        <p:cTn id="22" dur="1000"/>
                                        <p:tgtEl>
                                          <p:spTgt spid="4104"/>
                                        </p:tgtEl>
                                      </p:cBhvr>
                                    </p:animEffect>
                                  </p:childTnLst>
                                </p:cTn>
                              </p:par>
                            </p:childTnLst>
                          </p:cTn>
                        </p:par>
                        <p:par>
                          <p:cTn id="23" fill="hold">
                            <p:stCondLst>
                              <p:cond delay="2100"/>
                            </p:stCondLst>
                            <p:childTnLst>
                              <p:par>
                                <p:cTn id="24" presetID="22" presetClass="entr" presetSubtype="8" fill="hold" grpId="0" nodeType="afterEffect">
                                  <p:stCondLst>
                                    <p:cond delay="0"/>
                                  </p:stCondLst>
                                  <p:childTnLst>
                                    <p:set>
                                      <p:cBhvr>
                                        <p:cTn id="25" dur="1" fill="hold">
                                          <p:stCondLst>
                                            <p:cond delay="0"/>
                                          </p:stCondLst>
                                        </p:cTn>
                                        <p:tgtEl>
                                          <p:spTgt spid="4121"/>
                                        </p:tgtEl>
                                        <p:attrNameLst>
                                          <p:attrName>style.visibility</p:attrName>
                                        </p:attrNameLst>
                                      </p:cBhvr>
                                      <p:to>
                                        <p:strVal val="visible"/>
                                      </p:to>
                                    </p:set>
                                    <p:animEffect transition="in" filter="wipe(left)">
                                      <p:cBhvr>
                                        <p:cTn id="26" dur="500"/>
                                        <p:tgtEl>
                                          <p:spTgt spid="4121"/>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4122"/>
                                        </p:tgtEl>
                                        <p:attrNameLst>
                                          <p:attrName>style.visibility</p:attrName>
                                        </p:attrNameLst>
                                      </p:cBhvr>
                                      <p:to>
                                        <p:strVal val="visible"/>
                                      </p:to>
                                    </p:set>
                                    <p:animEffect transition="in" filter="wipe(right)">
                                      <p:cBhvr>
                                        <p:cTn id="29" dur="500"/>
                                        <p:tgtEl>
                                          <p:spTgt spid="4122"/>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4130"/>
                                        </p:tgtEl>
                                        <p:attrNameLst>
                                          <p:attrName>style.visibility</p:attrName>
                                        </p:attrNameLst>
                                      </p:cBhvr>
                                      <p:to>
                                        <p:strVal val="visible"/>
                                      </p:to>
                                    </p:set>
                                    <p:animEffect transition="in" filter="wipe(down)">
                                      <p:cBhvr>
                                        <p:cTn id="32" dur="500"/>
                                        <p:tgtEl>
                                          <p:spTgt spid="4130"/>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4129"/>
                                        </p:tgtEl>
                                        <p:attrNameLst>
                                          <p:attrName>style.visibility</p:attrName>
                                        </p:attrNameLst>
                                      </p:cBhvr>
                                      <p:to>
                                        <p:strVal val="visible"/>
                                      </p:to>
                                    </p:set>
                                    <p:animEffect transition="in" filter="wipe(up)">
                                      <p:cBhvr>
                                        <p:cTn id="35" dur="500"/>
                                        <p:tgtEl>
                                          <p:spTgt spid="4129"/>
                                        </p:tgtEl>
                                      </p:cBhvr>
                                    </p:animEffect>
                                  </p:childTnLst>
                                </p:cTn>
                              </p:par>
                            </p:childTnLst>
                          </p:cTn>
                        </p:par>
                        <p:par>
                          <p:cTn id="36" fill="hold">
                            <p:stCondLst>
                              <p:cond delay="2600"/>
                            </p:stCondLst>
                            <p:childTnLst>
                              <p:par>
                                <p:cTn id="37" presetID="22" presetClass="exit" presetSubtype="8" fill="hold" grpId="1" nodeType="afterEffect">
                                  <p:stCondLst>
                                    <p:cond delay="0"/>
                                  </p:stCondLst>
                                  <p:childTnLst>
                                    <p:animEffect transition="out" filter="wipe(left)">
                                      <p:cBhvr>
                                        <p:cTn id="38" dur="500"/>
                                        <p:tgtEl>
                                          <p:spTgt spid="4121"/>
                                        </p:tgtEl>
                                      </p:cBhvr>
                                    </p:animEffect>
                                    <p:set>
                                      <p:cBhvr>
                                        <p:cTn id="39" dur="1" fill="hold">
                                          <p:stCondLst>
                                            <p:cond delay="499"/>
                                          </p:stCondLst>
                                        </p:cTn>
                                        <p:tgtEl>
                                          <p:spTgt spid="4121"/>
                                        </p:tgtEl>
                                        <p:attrNameLst>
                                          <p:attrName>style.visibility</p:attrName>
                                        </p:attrNameLst>
                                      </p:cBhvr>
                                      <p:to>
                                        <p:strVal val="hidden"/>
                                      </p:to>
                                    </p:set>
                                  </p:childTnLst>
                                </p:cTn>
                              </p:par>
                              <p:par>
                                <p:cTn id="40" presetID="22" presetClass="exit" presetSubtype="2" fill="hold" grpId="1" nodeType="withEffect">
                                  <p:stCondLst>
                                    <p:cond delay="0"/>
                                  </p:stCondLst>
                                  <p:childTnLst>
                                    <p:animEffect transition="out" filter="wipe(right)">
                                      <p:cBhvr>
                                        <p:cTn id="41" dur="500"/>
                                        <p:tgtEl>
                                          <p:spTgt spid="4122"/>
                                        </p:tgtEl>
                                      </p:cBhvr>
                                    </p:animEffect>
                                    <p:set>
                                      <p:cBhvr>
                                        <p:cTn id="42" dur="1" fill="hold">
                                          <p:stCondLst>
                                            <p:cond delay="499"/>
                                          </p:stCondLst>
                                        </p:cTn>
                                        <p:tgtEl>
                                          <p:spTgt spid="4122"/>
                                        </p:tgtEl>
                                        <p:attrNameLst>
                                          <p:attrName>style.visibility</p:attrName>
                                        </p:attrNameLst>
                                      </p:cBhvr>
                                      <p:to>
                                        <p:strVal val="hidden"/>
                                      </p:to>
                                    </p:set>
                                  </p:childTnLst>
                                </p:cTn>
                              </p:par>
                              <p:par>
                                <p:cTn id="43" presetID="22" presetClass="exit" presetSubtype="4" fill="hold" grpId="1" nodeType="withEffect">
                                  <p:stCondLst>
                                    <p:cond delay="0"/>
                                  </p:stCondLst>
                                  <p:childTnLst>
                                    <p:animEffect transition="out" filter="wipe(down)">
                                      <p:cBhvr>
                                        <p:cTn id="44" dur="500"/>
                                        <p:tgtEl>
                                          <p:spTgt spid="4130"/>
                                        </p:tgtEl>
                                      </p:cBhvr>
                                    </p:animEffect>
                                    <p:set>
                                      <p:cBhvr>
                                        <p:cTn id="45" dur="1" fill="hold">
                                          <p:stCondLst>
                                            <p:cond delay="499"/>
                                          </p:stCondLst>
                                        </p:cTn>
                                        <p:tgtEl>
                                          <p:spTgt spid="4130"/>
                                        </p:tgtEl>
                                        <p:attrNameLst>
                                          <p:attrName>style.visibility</p:attrName>
                                        </p:attrNameLst>
                                      </p:cBhvr>
                                      <p:to>
                                        <p:strVal val="hidden"/>
                                      </p:to>
                                    </p:set>
                                  </p:childTnLst>
                                </p:cTn>
                              </p:par>
                              <p:par>
                                <p:cTn id="46" presetID="22" presetClass="exit" presetSubtype="1" fill="hold" grpId="1" nodeType="withEffect">
                                  <p:stCondLst>
                                    <p:cond delay="0"/>
                                  </p:stCondLst>
                                  <p:childTnLst>
                                    <p:animEffect transition="out" filter="wipe(up)">
                                      <p:cBhvr>
                                        <p:cTn id="47" dur="500"/>
                                        <p:tgtEl>
                                          <p:spTgt spid="4129"/>
                                        </p:tgtEl>
                                      </p:cBhvr>
                                    </p:animEffect>
                                    <p:set>
                                      <p:cBhvr>
                                        <p:cTn id="48" dur="1" fill="hold">
                                          <p:stCondLst>
                                            <p:cond delay="499"/>
                                          </p:stCondLst>
                                        </p:cTn>
                                        <p:tgtEl>
                                          <p:spTgt spid="4129"/>
                                        </p:tgtEl>
                                        <p:attrNameLst>
                                          <p:attrName>style.visibility</p:attrName>
                                        </p:attrNameLst>
                                      </p:cBhvr>
                                      <p:to>
                                        <p:strVal val="hidden"/>
                                      </p:to>
                                    </p:set>
                                  </p:childTnLst>
                                </p:cTn>
                              </p:par>
                              <p:par>
                                <p:cTn id="49" presetID="16" presetClass="entr" presetSubtype="21" fill="hold" grpId="0" nodeType="withEffect">
                                  <p:stCondLst>
                                    <p:cond delay="200"/>
                                  </p:stCondLst>
                                  <p:childTnLst>
                                    <p:set>
                                      <p:cBhvr>
                                        <p:cTn id="50" dur="1" fill="hold">
                                          <p:stCondLst>
                                            <p:cond delay="0"/>
                                          </p:stCondLst>
                                        </p:cTn>
                                        <p:tgtEl>
                                          <p:spTgt spid="4107"/>
                                        </p:tgtEl>
                                        <p:attrNameLst>
                                          <p:attrName>style.visibility</p:attrName>
                                        </p:attrNameLst>
                                      </p:cBhvr>
                                      <p:to>
                                        <p:strVal val="visible"/>
                                      </p:to>
                                    </p:set>
                                    <p:animEffect transition="in" filter="barn(inVertical)">
                                      <p:cBhvr>
                                        <p:cTn id="51" dur="500"/>
                                        <p:tgtEl>
                                          <p:spTgt spid="4107"/>
                                        </p:tgtEl>
                                      </p:cBhvr>
                                    </p:animEffect>
                                  </p:childTnLst>
                                </p:cTn>
                              </p:par>
                              <p:par>
                                <p:cTn id="52" presetID="10" presetClass="entr" presetSubtype="0" fill="hold" nodeType="withEffect">
                                  <p:stCondLst>
                                    <p:cond delay="500"/>
                                  </p:stCondLst>
                                  <p:childTnLst>
                                    <p:set>
                                      <p:cBhvr>
                                        <p:cTn id="53" dur="1" fill="hold">
                                          <p:stCondLst>
                                            <p:cond delay="0"/>
                                          </p:stCondLst>
                                        </p:cTn>
                                        <p:tgtEl>
                                          <p:spTgt spid="4123"/>
                                        </p:tgtEl>
                                        <p:attrNameLst>
                                          <p:attrName>style.visibility</p:attrName>
                                        </p:attrNameLst>
                                      </p:cBhvr>
                                      <p:to>
                                        <p:strVal val="visible"/>
                                      </p:to>
                                    </p:set>
                                    <p:animEffect transition="in" filter="fade">
                                      <p:cBhvr>
                                        <p:cTn id="54" dur="6000"/>
                                        <p:tgtEl>
                                          <p:spTgt spid="4123"/>
                                        </p:tgtEl>
                                      </p:cBhvr>
                                    </p:animEffect>
                                  </p:childTnLst>
                                </p:cTn>
                              </p:par>
                              <p:par>
                                <p:cTn id="55" presetID="53" presetClass="entr" presetSubtype="16" fill="hold" grpId="0" nodeType="withEffect">
                                  <p:stCondLst>
                                    <p:cond delay="300"/>
                                  </p:stCondLst>
                                  <p:childTnLst>
                                    <p:set>
                                      <p:cBhvr>
                                        <p:cTn id="56" dur="1" fill="hold">
                                          <p:stCondLst>
                                            <p:cond delay="0"/>
                                          </p:stCondLst>
                                        </p:cTn>
                                        <p:tgtEl>
                                          <p:spTgt spid="4126"/>
                                        </p:tgtEl>
                                        <p:attrNameLst>
                                          <p:attrName>style.visibility</p:attrName>
                                        </p:attrNameLst>
                                      </p:cBhvr>
                                      <p:to>
                                        <p:strVal val="visible"/>
                                      </p:to>
                                    </p:set>
                                    <p:anim calcmode="lin" valueType="num">
                                      <p:cBhvr>
                                        <p:cTn id="57" dur="1000" fill="hold"/>
                                        <p:tgtEl>
                                          <p:spTgt spid="4126"/>
                                        </p:tgtEl>
                                        <p:attrNameLst>
                                          <p:attrName>ppt_w</p:attrName>
                                        </p:attrNameLst>
                                      </p:cBhvr>
                                      <p:tavLst>
                                        <p:tav tm="0">
                                          <p:val>
                                            <p:fltVal val="0"/>
                                          </p:val>
                                        </p:tav>
                                        <p:tav tm="100000">
                                          <p:val>
                                            <p:strVal val="#ppt_w"/>
                                          </p:val>
                                        </p:tav>
                                      </p:tavLst>
                                    </p:anim>
                                    <p:anim calcmode="lin" valueType="num">
                                      <p:cBhvr>
                                        <p:cTn id="58" dur="1000" fill="hold"/>
                                        <p:tgtEl>
                                          <p:spTgt spid="4126"/>
                                        </p:tgtEl>
                                        <p:attrNameLst>
                                          <p:attrName>ppt_h</p:attrName>
                                        </p:attrNameLst>
                                      </p:cBhvr>
                                      <p:tavLst>
                                        <p:tav tm="0">
                                          <p:val>
                                            <p:fltVal val="0"/>
                                          </p:val>
                                        </p:tav>
                                        <p:tav tm="100000">
                                          <p:val>
                                            <p:strVal val="#ppt_h"/>
                                          </p:val>
                                        </p:tav>
                                      </p:tavLst>
                                    </p:anim>
                                    <p:animEffect transition="in" filter="fade">
                                      <p:cBhvr>
                                        <p:cTn id="59" dur="1000"/>
                                        <p:tgtEl>
                                          <p:spTgt spid="4126"/>
                                        </p:tgtEl>
                                      </p:cBhvr>
                                    </p:animEffect>
                                  </p:childTnLst>
                                </p:cTn>
                              </p:par>
                              <p:par>
                                <p:cTn id="60" presetID="53" presetClass="entr" presetSubtype="16" fill="hold" grpId="0" nodeType="withEffect">
                                  <p:stCondLst>
                                    <p:cond delay="300"/>
                                  </p:stCondLst>
                                  <p:childTnLst>
                                    <p:set>
                                      <p:cBhvr>
                                        <p:cTn id="61" dur="1" fill="hold">
                                          <p:stCondLst>
                                            <p:cond delay="0"/>
                                          </p:stCondLst>
                                        </p:cTn>
                                        <p:tgtEl>
                                          <p:spTgt spid="4127"/>
                                        </p:tgtEl>
                                        <p:attrNameLst>
                                          <p:attrName>style.visibility</p:attrName>
                                        </p:attrNameLst>
                                      </p:cBhvr>
                                      <p:to>
                                        <p:strVal val="visible"/>
                                      </p:to>
                                    </p:set>
                                    <p:anim calcmode="lin" valueType="num">
                                      <p:cBhvr>
                                        <p:cTn id="62" dur="1000" fill="hold"/>
                                        <p:tgtEl>
                                          <p:spTgt spid="4127"/>
                                        </p:tgtEl>
                                        <p:attrNameLst>
                                          <p:attrName>ppt_w</p:attrName>
                                        </p:attrNameLst>
                                      </p:cBhvr>
                                      <p:tavLst>
                                        <p:tav tm="0">
                                          <p:val>
                                            <p:fltVal val="0"/>
                                          </p:val>
                                        </p:tav>
                                        <p:tav tm="100000">
                                          <p:val>
                                            <p:strVal val="#ppt_w"/>
                                          </p:val>
                                        </p:tav>
                                      </p:tavLst>
                                    </p:anim>
                                    <p:anim calcmode="lin" valueType="num">
                                      <p:cBhvr>
                                        <p:cTn id="63" dur="1000" fill="hold"/>
                                        <p:tgtEl>
                                          <p:spTgt spid="4127"/>
                                        </p:tgtEl>
                                        <p:attrNameLst>
                                          <p:attrName>ppt_h</p:attrName>
                                        </p:attrNameLst>
                                      </p:cBhvr>
                                      <p:tavLst>
                                        <p:tav tm="0">
                                          <p:val>
                                            <p:fltVal val="0"/>
                                          </p:val>
                                        </p:tav>
                                        <p:tav tm="100000">
                                          <p:val>
                                            <p:strVal val="#ppt_h"/>
                                          </p:val>
                                        </p:tav>
                                      </p:tavLst>
                                    </p:anim>
                                    <p:animEffect transition="in" filter="fade">
                                      <p:cBhvr>
                                        <p:cTn id="64" dur="1000"/>
                                        <p:tgtEl>
                                          <p:spTgt spid="4127"/>
                                        </p:tgtEl>
                                      </p:cBhvr>
                                    </p:animEffect>
                                  </p:childTnLst>
                                </p:cTn>
                              </p:par>
                              <p:par>
                                <p:cTn id="65" presetID="53" presetClass="entr" presetSubtype="16" fill="hold" grpId="0" nodeType="withEffect">
                                  <p:stCondLst>
                                    <p:cond delay="300"/>
                                  </p:stCondLst>
                                  <p:childTnLst>
                                    <p:set>
                                      <p:cBhvr>
                                        <p:cTn id="66" dur="1" fill="hold">
                                          <p:stCondLst>
                                            <p:cond delay="0"/>
                                          </p:stCondLst>
                                        </p:cTn>
                                        <p:tgtEl>
                                          <p:spTgt spid="4128"/>
                                        </p:tgtEl>
                                        <p:attrNameLst>
                                          <p:attrName>style.visibility</p:attrName>
                                        </p:attrNameLst>
                                      </p:cBhvr>
                                      <p:to>
                                        <p:strVal val="visible"/>
                                      </p:to>
                                    </p:set>
                                    <p:anim calcmode="lin" valueType="num">
                                      <p:cBhvr>
                                        <p:cTn id="67" dur="1000" fill="hold"/>
                                        <p:tgtEl>
                                          <p:spTgt spid="4128"/>
                                        </p:tgtEl>
                                        <p:attrNameLst>
                                          <p:attrName>ppt_w</p:attrName>
                                        </p:attrNameLst>
                                      </p:cBhvr>
                                      <p:tavLst>
                                        <p:tav tm="0">
                                          <p:val>
                                            <p:fltVal val="0"/>
                                          </p:val>
                                        </p:tav>
                                        <p:tav tm="100000">
                                          <p:val>
                                            <p:strVal val="#ppt_w"/>
                                          </p:val>
                                        </p:tav>
                                      </p:tavLst>
                                    </p:anim>
                                    <p:anim calcmode="lin" valueType="num">
                                      <p:cBhvr>
                                        <p:cTn id="68" dur="1000" fill="hold"/>
                                        <p:tgtEl>
                                          <p:spTgt spid="4128"/>
                                        </p:tgtEl>
                                        <p:attrNameLst>
                                          <p:attrName>ppt_h</p:attrName>
                                        </p:attrNameLst>
                                      </p:cBhvr>
                                      <p:tavLst>
                                        <p:tav tm="0">
                                          <p:val>
                                            <p:fltVal val="0"/>
                                          </p:val>
                                        </p:tav>
                                        <p:tav tm="100000">
                                          <p:val>
                                            <p:strVal val="#ppt_h"/>
                                          </p:val>
                                        </p:tav>
                                      </p:tavLst>
                                    </p:anim>
                                    <p:animEffect transition="in" filter="fade">
                                      <p:cBhvr>
                                        <p:cTn id="69" dur="1000"/>
                                        <p:tgtEl>
                                          <p:spTgt spid="4128"/>
                                        </p:tgtEl>
                                      </p:cBhvr>
                                    </p:animEffect>
                                  </p:childTnLst>
                                </p:cTn>
                              </p:par>
                              <p:par>
                                <p:cTn id="70" presetID="10" presetClass="exit" presetSubtype="0" fill="hold" grpId="1" nodeType="withEffect">
                                  <p:stCondLst>
                                    <p:cond delay="300"/>
                                  </p:stCondLst>
                                  <p:childTnLst>
                                    <p:animEffect transition="out" filter="fade">
                                      <p:cBhvr>
                                        <p:cTn id="71" dur="2000"/>
                                        <p:tgtEl>
                                          <p:spTgt spid="4104"/>
                                        </p:tgtEl>
                                      </p:cBhvr>
                                    </p:animEffect>
                                    <p:set>
                                      <p:cBhvr>
                                        <p:cTn id="72" dur="1" fill="hold">
                                          <p:stCondLst>
                                            <p:cond delay="1999"/>
                                          </p:stCondLst>
                                        </p:cTn>
                                        <p:tgtEl>
                                          <p:spTgt spid="4104"/>
                                        </p:tgtEl>
                                        <p:attrNameLst>
                                          <p:attrName>style.visibility</p:attrName>
                                        </p:attrNameLst>
                                      </p:cBhvr>
                                      <p:to>
                                        <p:strVal val="hidden"/>
                                      </p:to>
                                    </p:set>
                                  </p:childTnLst>
                                </p:cTn>
                              </p:par>
                              <p:par>
                                <p:cTn id="73" presetID="10" presetClass="exit" presetSubtype="0" fill="hold" grpId="1" nodeType="withEffect">
                                  <p:stCondLst>
                                    <p:cond delay="300"/>
                                  </p:stCondLst>
                                  <p:childTnLst>
                                    <p:animEffect transition="out" filter="fade">
                                      <p:cBhvr>
                                        <p:cTn id="74" dur="2000"/>
                                        <p:tgtEl>
                                          <p:spTgt spid="4107"/>
                                        </p:tgtEl>
                                      </p:cBhvr>
                                    </p:animEffect>
                                    <p:set>
                                      <p:cBhvr>
                                        <p:cTn id="75" dur="1" fill="hold">
                                          <p:stCondLst>
                                            <p:cond delay="1999"/>
                                          </p:stCondLst>
                                        </p:cTn>
                                        <p:tgtEl>
                                          <p:spTgt spid="4107"/>
                                        </p:tgtEl>
                                        <p:attrNameLst>
                                          <p:attrName>style.visibility</p:attrName>
                                        </p:attrNameLst>
                                      </p:cBhvr>
                                      <p:to>
                                        <p:strVal val="hidden"/>
                                      </p:to>
                                    </p:set>
                                  </p:childTnLst>
                                </p:cTn>
                              </p:par>
                              <p:par>
                                <p:cTn id="76" presetID="0" presetClass="path" presetSubtype="0" accel="50000" decel="50000" fill="hold" grpId="1" nodeType="withEffect">
                                  <p:stCondLst>
                                    <p:cond delay="300"/>
                                  </p:stCondLst>
                                  <p:childTnLst>
                                    <p:animMotion origin="layout" path="M 0 0 L 0.3151 0 " pathEditMode="relative" ptsTypes="AA">
                                      <p:cBhvr>
                                        <p:cTn id="77" dur="3000" fill="hold"/>
                                        <p:tgtEl>
                                          <p:spTgt spid="4126"/>
                                        </p:tgtEl>
                                        <p:attrNameLst>
                                          <p:attrName>ppt_x</p:attrName>
                                          <p:attrName>ppt_y</p:attrName>
                                        </p:attrNameLst>
                                      </p:cBhvr>
                                    </p:animMotion>
                                  </p:childTnLst>
                                </p:cTn>
                              </p:par>
                              <p:par>
                                <p:cTn id="78" presetID="0" presetClass="path" presetSubtype="0" accel="50000" decel="50000" fill="hold" grpId="1" nodeType="withEffect">
                                  <p:stCondLst>
                                    <p:cond delay="300"/>
                                  </p:stCondLst>
                                  <p:childTnLst>
                                    <p:animMotion origin="layout" path="M 0 0 L 0.3151 0 " pathEditMode="relative" ptsTypes="AA">
                                      <p:cBhvr>
                                        <p:cTn id="79" dur="3000" fill="hold"/>
                                        <p:tgtEl>
                                          <p:spTgt spid="4127"/>
                                        </p:tgtEl>
                                        <p:attrNameLst>
                                          <p:attrName>ppt_x</p:attrName>
                                          <p:attrName>ppt_y</p:attrName>
                                        </p:attrNameLst>
                                      </p:cBhvr>
                                    </p:animMotion>
                                  </p:childTnLst>
                                </p:cTn>
                              </p:par>
                              <p:par>
                                <p:cTn id="80" presetID="0" presetClass="path" presetSubtype="0" accel="50000" decel="50000" fill="hold" grpId="1" nodeType="withEffect">
                                  <p:stCondLst>
                                    <p:cond delay="300"/>
                                  </p:stCondLst>
                                  <p:childTnLst>
                                    <p:animMotion origin="layout" path="M 0 0 L 0.3151 0 " pathEditMode="relative" rAng="0" ptsTypes="AA">
                                      <p:cBhvr>
                                        <p:cTn id="81" dur="3000" fill="hold"/>
                                        <p:tgtEl>
                                          <p:spTgt spid="4128"/>
                                        </p:tgtEl>
                                        <p:attrNameLst>
                                          <p:attrName>ppt_x</p:attrName>
                                          <p:attrName>ppt_y</p:attrName>
                                        </p:attrNameLst>
                                      </p:cBhvr>
                                      <p:rCtr x="0" y="0"/>
                                    </p:animMotion>
                                  </p:childTnLst>
                                </p:cTn>
                              </p:par>
                              <p:par>
                                <p:cTn id="82" presetID="8" presetClass="emph" presetSubtype="0" accel="50000" decel="50000" fill="hold" grpId="2" nodeType="withEffect">
                                  <p:stCondLst>
                                    <p:cond delay="500"/>
                                  </p:stCondLst>
                                  <p:childTnLst>
                                    <p:animRot by="-21600000">
                                      <p:cBhvr>
                                        <p:cTn id="83" dur="5000" fill="hold"/>
                                        <p:tgtEl>
                                          <p:spTgt spid="4126"/>
                                        </p:tgtEl>
                                        <p:attrNameLst>
                                          <p:attrName>r</p:attrName>
                                        </p:attrNameLst>
                                      </p:cBhvr>
                                    </p:animRot>
                                  </p:childTnLst>
                                </p:cTn>
                              </p:par>
                              <p:par>
                                <p:cTn id="84" presetID="8" presetClass="emph" presetSubtype="0" accel="50000" decel="50000" fill="hold" grpId="2" nodeType="withEffect">
                                  <p:stCondLst>
                                    <p:cond delay="500"/>
                                  </p:stCondLst>
                                  <p:childTnLst>
                                    <p:animRot by="21600000">
                                      <p:cBhvr>
                                        <p:cTn id="85" dur="5000" fill="hold"/>
                                        <p:tgtEl>
                                          <p:spTgt spid="4127"/>
                                        </p:tgtEl>
                                        <p:attrNameLst>
                                          <p:attrName>r</p:attrName>
                                        </p:attrNameLst>
                                      </p:cBhvr>
                                    </p:animRot>
                                  </p:childTnLst>
                                </p:cTn>
                              </p:par>
                              <p:par>
                                <p:cTn id="86" presetID="8" presetClass="emph" presetSubtype="0" accel="50000" decel="50000" fill="hold" grpId="2" nodeType="withEffect">
                                  <p:stCondLst>
                                    <p:cond delay="500"/>
                                  </p:stCondLst>
                                  <p:childTnLst>
                                    <p:animRot by="-21600000">
                                      <p:cBhvr>
                                        <p:cTn id="87" dur="5000" fill="hold"/>
                                        <p:tgtEl>
                                          <p:spTgt spid="4128"/>
                                        </p:tgtEl>
                                        <p:attrNameLst>
                                          <p:attrName>r</p:attrName>
                                        </p:attrNameLst>
                                      </p:cBhvr>
                                    </p:animRot>
                                  </p:childTnLst>
                                </p:cTn>
                              </p:par>
                              <p:par>
                                <p:cTn id="88" presetID="53" presetClass="exit" presetSubtype="16" fill="hold" grpId="3" nodeType="withEffect">
                                  <p:stCondLst>
                                    <p:cond delay="2000"/>
                                  </p:stCondLst>
                                  <p:childTnLst>
                                    <p:anim calcmode="lin" valueType="num">
                                      <p:cBhvr>
                                        <p:cTn id="89" dur="2000"/>
                                        <p:tgtEl>
                                          <p:spTgt spid="4126"/>
                                        </p:tgtEl>
                                        <p:attrNameLst>
                                          <p:attrName>ppt_w</p:attrName>
                                        </p:attrNameLst>
                                      </p:cBhvr>
                                      <p:tavLst>
                                        <p:tav tm="0">
                                          <p:val>
                                            <p:strVal val="ppt_w"/>
                                          </p:val>
                                        </p:tav>
                                        <p:tav tm="100000">
                                          <p:val>
                                            <p:fltVal val="0"/>
                                          </p:val>
                                        </p:tav>
                                      </p:tavLst>
                                    </p:anim>
                                    <p:anim calcmode="lin" valueType="num">
                                      <p:cBhvr>
                                        <p:cTn id="90" dur="2000"/>
                                        <p:tgtEl>
                                          <p:spTgt spid="4126"/>
                                        </p:tgtEl>
                                        <p:attrNameLst>
                                          <p:attrName>ppt_h</p:attrName>
                                        </p:attrNameLst>
                                      </p:cBhvr>
                                      <p:tavLst>
                                        <p:tav tm="0">
                                          <p:val>
                                            <p:strVal val="ppt_h"/>
                                          </p:val>
                                        </p:tav>
                                        <p:tav tm="100000">
                                          <p:val>
                                            <p:fltVal val="0"/>
                                          </p:val>
                                        </p:tav>
                                      </p:tavLst>
                                    </p:anim>
                                    <p:animEffect transition="out" filter="fade">
                                      <p:cBhvr>
                                        <p:cTn id="91" dur="2000"/>
                                        <p:tgtEl>
                                          <p:spTgt spid="4126"/>
                                        </p:tgtEl>
                                      </p:cBhvr>
                                    </p:animEffect>
                                    <p:set>
                                      <p:cBhvr>
                                        <p:cTn id="92" dur="1" fill="hold">
                                          <p:stCondLst>
                                            <p:cond delay="1999"/>
                                          </p:stCondLst>
                                        </p:cTn>
                                        <p:tgtEl>
                                          <p:spTgt spid="4126"/>
                                        </p:tgtEl>
                                        <p:attrNameLst>
                                          <p:attrName>style.visibility</p:attrName>
                                        </p:attrNameLst>
                                      </p:cBhvr>
                                      <p:to>
                                        <p:strVal val="hidden"/>
                                      </p:to>
                                    </p:set>
                                  </p:childTnLst>
                                </p:cTn>
                              </p:par>
                              <p:par>
                                <p:cTn id="93" presetID="53" presetClass="exit" presetSubtype="16" fill="hold" grpId="3" nodeType="withEffect">
                                  <p:stCondLst>
                                    <p:cond delay="2000"/>
                                  </p:stCondLst>
                                  <p:childTnLst>
                                    <p:anim calcmode="lin" valueType="num">
                                      <p:cBhvr>
                                        <p:cTn id="94" dur="2000"/>
                                        <p:tgtEl>
                                          <p:spTgt spid="4127"/>
                                        </p:tgtEl>
                                        <p:attrNameLst>
                                          <p:attrName>ppt_w</p:attrName>
                                        </p:attrNameLst>
                                      </p:cBhvr>
                                      <p:tavLst>
                                        <p:tav tm="0">
                                          <p:val>
                                            <p:strVal val="ppt_w"/>
                                          </p:val>
                                        </p:tav>
                                        <p:tav tm="100000">
                                          <p:val>
                                            <p:fltVal val="0"/>
                                          </p:val>
                                        </p:tav>
                                      </p:tavLst>
                                    </p:anim>
                                    <p:anim calcmode="lin" valueType="num">
                                      <p:cBhvr>
                                        <p:cTn id="95" dur="2000"/>
                                        <p:tgtEl>
                                          <p:spTgt spid="4127"/>
                                        </p:tgtEl>
                                        <p:attrNameLst>
                                          <p:attrName>ppt_h</p:attrName>
                                        </p:attrNameLst>
                                      </p:cBhvr>
                                      <p:tavLst>
                                        <p:tav tm="0">
                                          <p:val>
                                            <p:strVal val="ppt_h"/>
                                          </p:val>
                                        </p:tav>
                                        <p:tav tm="100000">
                                          <p:val>
                                            <p:fltVal val="0"/>
                                          </p:val>
                                        </p:tav>
                                      </p:tavLst>
                                    </p:anim>
                                    <p:animEffect transition="out" filter="fade">
                                      <p:cBhvr>
                                        <p:cTn id="96" dur="2000"/>
                                        <p:tgtEl>
                                          <p:spTgt spid="4127"/>
                                        </p:tgtEl>
                                      </p:cBhvr>
                                    </p:animEffect>
                                    <p:set>
                                      <p:cBhvr>
                                        <p:cTn id="97" dur="1" fill="hold">
                                          <p:stCondLst>
                                            <p:cond delay="1999"/>
                                          </p:stCondLst>
                                        </p:cTn>
                                        <p:tgtEl>
                                          <p:spTgt spid="4127"/>
                                        </p:tgtEl>
                                        <p:attrNameLst>
                                          <p:attrName>style.visibility</p:attrName>
                                        </p:attrNameLst>
                                      </p:cBhvr>
                                      <p:to>
                                        <p:strVal val="hidden"/>
                                      </p:to>
                                    </p:set>
                                  </p:childTnLst>
                                </p:cTn>
                              </p:par>
                              <p:par>
                                <p:cTn id="98" presetID="53" presetClass="exit" presetSubtype="16" fill="hold" grpId="3" nodeType="withEffect">
                                  <p:stCondLst>
                                    <p:cond delay="2000"/>
                                  </p:stCondLst>
                                  <p:childTnLst>
                                    <p:anim calcmode="lin" valueType="num">
                                      <p:cBhvr>
                                        <p:cTn id="99" dur="2000"/>
                                        <p:tgtEl>
                                          <p:spTgt spid="4128"/>
                                        </p:tgtEl>
                                        <p:attrNameLst>
                                          <p:attrName>ppt_w</p:attrName>
                                        </p:attrNameLst>
                                      </p:cBhvr>
                                      <p:tavLst>
                                        <p:tav tm="0">
                                          <p:val>
                                            <p:strVal val="ppt_w"/>
                                          </p:val>
                                        </p:tav>
                                        <p:tav tm="100000">
                                          <p:val>
                                            <p:fltVal val="0"/>
                                          </p:val>
                                        </p:tav>
                                      </p:tavLst>
                                    </p:anim>
                                    <p:anim calcmode="lin" valueType="num">
                                      <p:cBhvr>
                                        <p:cTn id="100" dur="2000"/>
                                        <p:tgtEl>
                                          <p:spTgt spid="4128"/>
                                        </p:tgtEl>
                                        <p:attrNameLst>
                                          <p:attrName>ppt_h</p:attrName>
                                        </p:attrNameLst>
                                      </p:cBhvr>
                                      <p:tavLst>
                                        <p:tav tm="0">
                                          <p:val>
                                            <p:strVal val="ppt_h"/>
                                          </p:val>
                                        </p:tav>
                                        <p:tav tm="100000">
                                          <p:val>
                                            <p:fltVal val="0"/>
                                          </p:val>
                                        </p:tav>
                                      </p:tavLst>
                                    </p:anim>
                                    <p:animEffect transition="out" filter="fade">
                                      <p:cBhvr>
                                        <p:cTn id="101" dur="2000"/>
                                        <p:tgtEl>
                                          <p:spTgt spid="4128"/>
                                        </p:tgtEl>
                                      </p:cBhvr>
                                    </p:animEffect>
                                    <p:set>
                                      <p:cBhvr>
                                        <p:cTn id="102" dur="1" fill="hold">
                                          <p:stCondLst>
                                            <p:cond delay="1999"/>
                                          </p:stCondLst>
                                        </p:cTn>
                                        <p:tgtEl>
                                          <p:spTgt spid="4128"/>
                                        </p:tgtEl>
                                        <p:attrNameLst>
                                          <p:attrName>style.visibility</p:attrName>
                                        </p:attrNameLst>
                                      </p:cBhvr>
                                      <p:to>
                                        <p:strVal val="hidden"/>
                                      </p:to>
                                    </p:set>
                                  </p:childTnLst>
                                </p:cTn>
                              </p:par>
                              <p:par>
                                <p:cTn id="103" presetID="53" presetClass="entr" presetSubtype="16" fill="hold" grpId="0" nodeType="withEffect">
                                  <p:stCondLst>
                                    <p:cond delay="3400"/>
                                  </p:stCondLst>
                                  <p:childTnLst>
                                    <p:set>
                                      <p:cBhvr>
                                        <p:cTn id="104" dur="1" fill="hold">
                                          <p:stCondLst>
                                            <p:cond delay="0"/>
                                          </p:stCondLst>
                                        </p:cTn>
                                        <p:tgtEl>
                                          <p:spTgt spid="4131"/>
                                        </p:tgtEl>
                                        <p:attrNameLst>
                                          <p:attrName>style.visibility</p:attrName>
                                        </p:attrNameLst>
                                      </p:cBhvr>
                                      <p:to>
                                        <p:strVal val="visible"/>
                                      </p:to>
                                    </p:set>
                                    <p:anim calcmode="lin" valueType="num">
                                      <p:cBhvr>
                                        <p:cTn id="105" dur="500" fill="hold"/>
                                        <p:tgtEl>
                                          <p:spTgt spid="4131"/>
                                        </p:tgtEl>
                                        <p:attrNameLst>
                                          <p:attrName>ppt_w</p:attrName>
                                        </p:attrNameLst>
                                      </p:cBhvr>
                                      <p:tavLst>
                                        <p:tav tm="0">
                                          <p:val>
                                            <p:fltVal val="0"/>
                                          </p:val>
                                        </p:tav>
                                        <p:tav tm="100000">
                                          <p:val>
                                            <p:strVal val="#ppt_w"/>
                                          </p:val>
                                        </p:tav>
                                      </p:tavLst>
                                    </p:anim>
                                    <p:anim calcmode="lin" valueType="num">
                                      <p:cBhvr>
                                        <p:cTn id="106" dur="500" fill="hold"/>
                                        <p:tgtEl>
                                          <p:spTgt spid="4131"/>
                                        </p:tgtEl>
                                        <p:attrNameLst>
                                          <p:attrName>ppt_h</p:attrName>
                                        </p:attrNameLst>
                                      </p:cBhvr>
                                      <p:tavLst>
                                        <p:tav tm="0">
                                          <p:val>
                                            <p:fltVal val="0"/>
                                          </p:val>
                                        </p:tav>
                                        <p:tav tm="100000">
                                          <p:val>
                                            <p:strVal val="#ppt_h"/>
                                          </p:val>
                                        </p:tav>
                                      </p:tavLst>
                                    </p:anim>
                                    <p:animEffect transition="in" filter="fade">
                                      <p:cBhvr>
                                        <p:cTn id="107" dur="500"/>
                                        <p:tgtEl>
                                          <p:spTgt spid="4131"/>
                                        </p:tgtEl>
                                      </p:cBhvr>
                                    </p:animEffect>
                                  </p:childTnLst>
                                </p:cTn>
                              </p:par>
                              <p:par>
                                <p:cTn id="108" presetID="53" presetClass="entr" presetSubtype="16" fill="hold" grpId="0" nodeType="withEffect">
                                  <p:stCondLst>
                                    <p:cond delay="3400"/>
                                  </p:stCondLst>
                                  <p:childTnLst>
                                    <p:set>
                                      <p:cBhvr>
                                        <p:cTn id="109" dur="1" fill="hold">
                                          <p:stCondLst>
                                            <p:cond delay="0"/>
                                          </p:stCondLst>
                                        </p:cTn>
                                        <p:tgtEl>
                                          <p:spTgt spid="4132"/>
                                        </p:tgtEl>
                                        <p:attrNameLst>
                                          <p:attrName>style.visibility</p:attrName>
                                        </p:attrNameLst>
                                      </p:cBhvr>
                                      <p:to>
                                        <p:strVal val="visible"/>
                                      </p:to>
                                    </p:set>
                                    <p:anim calcmode="lin" valueType="num">
                                      <p:cBhvr>
                                        <p:cTn id="110" dur="500" fill="hold"/>
                                        <p:tgtEl>
                                          <p:spTgt spid="4132"/>
                                        </p:tgtEl>
                                        <p:attrNameLst>
                                          <p:attrName>ppt_w</p:attrName>
                                        </p:attrNameLst>
                                      </p:cBhvr>
                                      <p:tavLst>
                                        <p:tav tm="0">
                                          <p:val>
                                            <p:fltVal val="0"/>
                                          </p:val>
                                        </p:tav>
                                        <p:tav tm="100000">
                                          <p:val>
                                            <p:strVal val="#ppt_w"/>
                                          </p:val>
                                        </p:tav>
                                      </p:tavLst>
                                    </p:anim>
                                    <p:anim calcmode="lin" valueType="num">
                                      <p:cBhvr>
                                        <p:cTn id="111" dur="500" fill="hold"/>
                                        <p:tgtEl>
                                          <p:spTgt spid="4132"/>
                                        </p:tgtEl>
                                        <p:attrNameLst>
                                          <p:attrName>ppt_h</p:attrName>
                                        </p:attrNameLst>
                                      </p:cBhvr>
                                      <p:tavLst>
                                        <p:tav tm="0">
                                          <p:val>
                                            <p:fltVal val="0"/>
                                          </p:val>
                                        </p:tav>
                                        <p:tav tm="100000">
                                          <p:val>
                                            <p:strVal val="#ppt_h"/>
                                          </p:val>
                                        </p:tav>
                                      </p:tavLst>
                                    </p:anim>
                                    <p:animEffect transition="in" filter="fade">
                                      <p:cBhvr>
                                        <p:cTn id="112" dur="500"/>
                                        <p:tgtEl>
                                          <p:spTgt spid="4132"/>
                                        </p:tgtEl>
                                      </p:cBhvr>
                                    </p:animEffect>
                                  </p:childTnLst>
                                </p:cTn>
                              </p:par>
                              <p:par>
                                <p:cTn id="113" presetID="8" presetClass="emph" presetSubtype="0" accel="50000" decel="50000" fill="hold" grpId="1" nodeType="withEffect">
                                  <p:stCondLst>
                                    <p:cond delay="3700"/>
                                  </p:stCondLst>
                                  <p:childTnLst>
                                    <p:animRot by="10800000">
                                      <p:cBhvr>
                                        <p:cTn id="114" dur="2000" fill="hold"/>
                                        <p:tgtEl>
                                          <p:spTgt spid="4131"/>
                                        </p:tgtEl>
                                        <p:attrNameLst>
                                          <p:attrName>r</p:attrName>
                                        </p:attrNameLst>
                                      </p:cBhvr>
                                    </p:animRot>
                                  </p:childTnLst>
                                </p:cTn>
                              </p:par>
                              <p:par>
                                <p:cTn id="115" presetID="8" presetClass="emph" presetSubtype="0" accel="50000" decel="50000" fill="hold" grpId="1" nodeType="withEffect">
                                  <p:stCondLst>
                                    <p:cond delay="3700"/>
                                  </p:stCondLst>
                                  <p:childTnLst>
                                    <p:animRot by="-10800000">
                                      <p:cBhvr>
                                        <p:cTn id="116" dur="2000" fill="hold"/>
                                        <p:tgtEl>
                                          <p:spTgt spid="4132"/>
                                        </p:tgtEl>
                                        <p:attrNameLst>
                                          <p:attrName>r</p:attrName>
                                        </p:attrNameLst>
                                      </p:cBhvr>
                                    </p:animRot>
                                  </p:childTnLst>
                                </p:cTn>
                              </p:par>
                              <p:par>
                                <p:cTn id="117" presetID="53" presetClass="exit" presetSubtype="16" fill="hold" grpId="2" nodeType="withEffect">
                                  <p:stCondLst>
                                    <p:cond delay="4100"/>
                                  </p:stCondLst>
                                  <p:childTnLst>
                                    <p:anim calcmode="lin" valueType="num">
                                      <p:cBhvr>
                                        <p:cTn id="118" dur="3000"/>
                                        <p:tgtEl>
                                          <p:spTgt spid="4131"/>
                                        </p:tgtEl>
                                        <p:attrNameLst>
                                          <p:attrName>ppt_w</p:attrName>
                                        </p:attrNameLst>
                                      </p:cBhvr>
                                      <p:tavLst>
                                        <p:tav tm="0">
                                          <p:val>
                                            <p:strVal val="ppt_w"/>
                                          </p:val>
                                        </p:tav>
                                        <p:tav tm="100000">
                                          <p:val>
                                            <p:fltVal val="0"/>
                                          </p:val>
                                        </p:tav>
                                      </p:tavLst>
                                    </p:anim>
                                    <p:anim calcmode="lin" valueType="num">
                                      <p:cBhvr>
                                        <p:cTn id="119" dur="3000"/>
                                        <p:tgtEl>
                                          <p:spTgt spid="4131"/>
                                        </p:tgtEl>
                                        <p:attrNameLst>
                                          <p:attrName>ppt_h</p:attrName>
                                        </p:attrNameLst>
                                      </p:cBhvr>
                                      <p:tavLst>
                                        <p:tav tm="0">
                                          <p:val>
                                            <p:strVal val="ppt_h"/>
                                          </p:val>
                                        </p:tav>
                                        <p:tav tm="100000">
                                          <p:val>
                                            <p:fltVal val="0"/>
                                          </p:val>
                                        </p:tav>
                                      </p:tavLst>
                                    </p:anim>
                                    <p:animEffect transition="out" filter="fade">
                                      <p:cBhvr>
                                        <p:cTn id="120" dur="3000"/>
                                        <p:tgtEl>
                                          <p:spTgt spid="4131"/>
                                        </p:tgtEl>
                                      </p:cBhvr>
                                    </p:animEffect>
                                    <p:set>
                                      <p:cBhvr>
                                        <p:cTn id="121" dur="1" fill="hold">
                                          <p:stCondLst>
                                            <p:cond delay="2999"/>
                                          </p:stCondLst>
                                        </p:cTn>
                                        <p:tgtEl>
                                          <p:spTgt spid="4131"/>
                                        </p:tgtEl>
                                        <p:attrNameLst>
                                          <p:attrName>style.visibility</p:attrName>
                                        </p:attrNameLst>
                                      </p:cBhvr>
                                      <p:to>
                                        <p:strVal val="hidden"/>
                                      </p:to>
                                    </p:set>
                                  </p:childTnLst>
                                </p:cTn>
                              </p:par>
                              <p:par>
                                <p:cTn id="122" presetID="53" presetClass="exit" presetSubtype="16" fill="hold" grpId="2" nodeType="withEffect">
                                  <p:stCondLst>
                                    <p:cond delay="4100"/>
                                  </p:stCondLst>
                                  <p:childTnLst>
                                    <p:anim calcmode="lin" valueType="num">
                                      <p:cBhvr>
                                        <p:cTn id="123" dur="3000"/>
                                        <p:tgtEl>
                                          <p:spTgt spid="4132"/>
                                        </p:tgtEl>
                                        <p:attrNameLst>
                                          <p:attrName>ppt_w</p:attrName>
                                        </p:attrNameLst>
                                      </p:cBhvr>
                                      <p:tavLst>
                                        <p:tav tm="0">
                                          <p:val>
                                            <p:strVal val="ppt_w"/>
                                          </p:val>
                                        </p:tav>
                                        <p:tav tm="100000">
                                          <p:val>
                                            <p:fltVal val="0"/>
                                          </p:val>
                                        </p:tav>
                                      </p:tavLst>
                                    </p:anim>
                                    <p:anim calcmode="lin" valueType="num">
                                      <p:cBhvr>
                                        <p:cTn id="124" dur="3000"/>
                                        <p:tgtEl>
                                          <p:spTgt spid="4132"/>
                                        </p:tgtEl>
                                        <p:attrNameLst>
                                          <p:attrName>ppt_h</p:attrName>
                                        </p:attrNameLst>
                                      </p:cBhvr>
                                      <p:tavLst>
                                        <p:tav tm="0">
                                          <p:val>
                                            <p:strVal val="ppt_h"/>
                                          </p:val>
                                        </p:tav>
                                        <p:tav tm="100000">
                                          <p:val>
                                            <p:fltVal val="0"/>
                                          </p:val>
                                        </p:tav>
                                      </p:tavLst>
                                    </p:anim>
                                    <p:animEffect transition="out" filter="fade">
                                      <p:cBhvr>
                                        <p:cTn id="125" dur="3000"/>
                                        <p:tgtEl>
                                          <p:spTgt spid="4132"/>
                                        </p:tgtEl>
                                      </p:cBhvr>
                                    </p:animEffect>
                                    <p:set>
                                      <p:cBhvr>
                                        <p:cTn id="126" dur="1" fill="hold">
                                          <p:stCondLst>
                                            <p:cond delay="2999"/>
                                          </p:stCondLst>
                                        </p:cTn>
                                        <p:tgtEl>
                                          <p:spTgt spid="41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4" grpId="0" animBg="1"/>
      <p:bldP spid="4104" grpId="1" animBg="1"/>
      <p:bldP spid="4107" grpId="0" animBg="1"/>
      <p:bldP spid="4107" grpId="1" animBg="1"/>
      <p:bldP spid="4119" grpId="0" animBg="1"/>
      <p:bldP spid="4119" grpId="1" animBg="1"/>
      <p:bldP spid="4120" grpId="0" animBg="1"/>
      <p:bldP spid="4120" grpId="1" animBg="1"/>
      <p:bldP spid="4121" grpId="0" animBg="1"/>
      <p:bldP spid="4121" grpId="1" animBg="1"/>
      <p:bldP spid="4122" grpId="0" animBg="1"/>
      <p:bldP spid="4122" grpId="1" animBg="1"/>
      <p:bldP spid="4126" grpId="0" animBg="1"/>
      <p:bldP spid="4126" grpId="1" animBg="1"/>
      <p:bldP spid="4126" grpId="2" animBg="1"/>
      <p:bldP spid="4126" grpId="3" animBg="1"/>
      <p:bldP spid="4127" grpId="0" animBg="1"/>
      <p:bldP spid="4127" grpId="1" animBg="1"/>
      <p:bldP spid="4127" grpId="2" animBg="1"/>
      <p:bldP spid="4127" grpId="3" animBg="1"/>
      <p:bldP spid="4128" grpId="0" animBg="1"/>
      <p:bldP spid="4128" grpId="1" animBg="1"/>
      <p:bldP spid="4128" grpId="2" animBg="1"/>
      <p:bldP spid="4128" grpId="3" animBg="1"/>
      <p:bldP spid="4129" grpId="0" animBg="1"/>
      <p:bldP spid="4129" grpId="1" animBg="1"/>
      <p:bldP spid="4130" grpId="0" animBg="1"/>
      <p:bldP spid="4130" grpId="1" animBg="1"/>
      <p:bldP spid="4131" grpId="0" animBg="1"/>
      <p:bldP spid="4131" grpId="1" animBg="1"/>
      <p:bldP spid="4131" grpId="2" animBg="1"/>
      <p:bldP spid="4132" grpId="0" animBg="1"/>
      <p:bldP spid="4132" grpId="1" animBg="1"/>
      <p:bldP spid="4132" grpId="2"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3137" y="685801"/>
            <a:ext cx="12205137" cy="5604640"/>
          </a:xfrm>
          <a:prstGeom prst="rect">
            <a:avLst/>
          </a:prstGeom>
          <a:solidFill>
            <a:schemeClr val="accent1">
              <a:alpha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27" name="文本框 26"/>
          <p:cNvSpPr txBox="1"/>
          <p:nvPr/>
        </p:nvSpPr>
        <p:spPr>
          <a:xfrm>
            <a:off x="5973445" y="2442840"/>
            <a:ext cx="4495165" cy="1138773"/>
          </a:xfrm>
          <a:prstGeom prst="rect">
            <a:avLst/>
          </a:prstGeom>
          <a:noFill/>
        </p:spPr>
        <p:txBody>
          <a:bodyPr wrap="square" rtlCol="0">
            <a:spAutoFit/>
          </a:bodyPr>
          <a:lstStyle/>
          <a:p>
            <a:r>
              <a:rPr lang="zh-CN" altLang="en-US" sz="4400" b="1" dirty="0">
                <a:latin typeface="微软雅黑" panose="020B0503020204020204" charset="-122"/>
                <a:ea typeface="微软雅黑" panose="020B0503020204020204" charset="-122"/>
                <a:cs typeface="微软雅黑" panose="020B0503020204020204" charset="-122"/>
              </a:rPr>
              <a:t>行业分析</a:t>
            </a:r>
            <a:endParaRPr lang="en-US" altLang="zh-CN" sz="4400" b="1" dirty="0">
              <a:latin typeface="微软雅黑" panose="020B0503020204020204" charset="-122"/>
              <a:ea typeface="微软雅黑" panose="020B0503020204020204" charset="-122"/>
              <a:cs typeface="微软雅黑" panose="020B0503020204020204" charset="-122"/>
            </a:endParaRPr>
          </a:p>
          <a:p>
            <a:r>
              <a:rPr lang="en-US" altLang="zh-CN" sz="2400" dirty="0">
                <a:solidFill>
                  <a:schemeClr val="bg2">
                    <a:lumMod val="50000"/>
                  </a:schemeClr>
                </a:solidFill>
                <a:latin typeface="微软雅黑" panose="020B0503020204020204" charset="-122"/>
                <a:ea typeface="微软雅黑" panose="020B0503020204020204" charset="-122"/>
                <a:cs typeface="微软雅黑" panose="020B0503020204020204" charset="-122"/>
              </a:rPr>
              <a:t>Industry Analysis</a:t>
            </a:r>
            <a:endParaRPr lang="zh-CN" altLang="en-US" sz="2400" dirty="0">
              <a:solidFill>
                <a:schemeClr val="bg2">
                  <a:lumMod val="50000"/>
                </a:schemeClr>
              </a:solidFill>
              <a:latin typeface="微软雅黑" panose="020B0503020204020204" charset="-122"/>
              <a:ea typeface="微软雅黑" panose="020B0503020204020204" charset="-122"/>
              <a:cs typeface="微软雅黑" panose="020B0503020204020204" charset="-122"/>
            </a:endParaRPr>
          </a:p>
        </p:txBody>
      </p:sp>
      <p:sp>
        <p:nvSpPr>
          <p:cNvPr id="8" name="椭圆 7"/>
          <p:cNvSpPr/>
          <p:nvPr/>
        </p:nvSpPr>
        <p:spPr>
          <a:xfrm>
            <a:off x="3279450" y="1969557"/>
            <a:ext cx="2186940" cy="2186940"/>
          </a:xfrm>
          <a:prstGeom prst="ellipse">
            <a:avLst/>
          </a:prstGeom>
          <a:solidFill>
            <a:srgbClr val="04B6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solidFill>
                  <a:schemeClr val="bg1"/>
                </a:solidFill>
                <a:latin typeface="微软雅黑" panose="020B0503020204020204" charset="-122"/>
                <a:ea typeface="微软雅黑" panose="020B0503020204020204" charset="-122"/>
                <a:cs typeface="Times New Roman" panose="02020603050405020304" charset="0"/>
              </a:rPr>
              <a:t>01</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37939" y="163940"/>
            <a:ext cx="256032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行业分析</a:t>
            </a:r>
            <a:endParaRPr kumimoji="0" lang="en-US" altLang="zh-CN" sz="24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47" name="Oval 6"/>
          <p:cNvSpPr>
            <a:spLocks noChangeArrowheads="1"/>
          </p:cNvSpPr>
          <p:nvPr/>
        </p:nvSpPr>
        <p:spPr bwMode="auto">
          <a:xfrm>
            <a:off x="5110693" y="5139753"/>
            <a:ext cx="2112433" cy="143933"/>
          </a:xfrm>
          <a:prstGeom prst="ellipse">
            <a:avLst/>
          </a:prstGeom>
          <a:gradFill rotWithShape="1">
            <a:gsLst>
              <a:gs pos="0">
                <a:srgbClr val="000000">
                  <a:alpha val="20000"/>
                </a:srgbClr>
              </a:gs>
              <a:gs pos="100000">
                <a:srgbClr val="FFFFFF">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anose="020B0604020202020204" pitchFamily="34" charset="0"/>
                <a:ea typeface="黑体" panose="02010609060101010101" pitchFamily="49" charset="-122"/>
              </a:defRPr>
            </a:lvl1pPr>
            <a:lvl2pPr marL="742950" indent="-285750" eaLnBrk="0" hangingPunct="0">
              <a:defRPr sz="1200">
                <a:solidFill>
                  <a:srgbClr val="5F5F5F"/>
                </a:solidFill>
                <a:latin typeface="Arial" panose="020B0604020202020204" pitchFamily="34" charset="0"/>
                <a:ea typeface="黑体" panose="02010609060101010101" pitchFamily="49" charset="-122"/>
              </a:defRPr>
            </a:lvl2pPr>
            <a:lvl3pPr marL="1143000" indent="-228600" eaLnBrk="0" hangingPunct="0">
              <a:defRPr sz="1200">
                <a:solidFill>
                  <a:srgbClr val="5F5F5F"/>
                </a:solidFill>
                <a:latin typeface="Arial" panose="020B0604020202020204" pitchFamily="34" charset="0"/>
                <a:ea typeface="黑体" panose="02010609060101010101" pitchFamily="49" charset="-122"/>
              </a:defRPr>
            </a:lvl3pPr>
            <a:lvl4pPr marL="1600200" indent="-228600" eaLnBrk="0" hangingPunct="0">
              <a:defRPr sz="1200">
                <a:solidFill>
                  <a:srgbClr val="5F5F5F"/>
                </a:solidFill>
                <a:latin typeface="Arial" panose="020B0604020202020204" pitchFamily="34" charset="0"/>
                <a:ea typeface="黑体" panose="02010609060101010101" pitchFamily="49" charset="-122"/>
              </a:defRPr>
            </a:lvl4pPr>
            <a:lvl5pPr marL="2057400" indent="-228600" eaLnBrk="0" hangingPunct="0">
              <a:defRPr sz="1200">
                <a:solidFill>
                  <a:srgbClr val="5F5F5F"/>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5F5F5F"/>
              </a:solidFill>
              <a:effectLst/>
              <a:uLnTx/>
              <a:uFillTx/>
              <a:latin typeface="Arial" panose="020B0604020202020204" pitchFamily="34" charset="0"/>
              <a:ea typeface="黑体" panose="02010609060101010101" pitchFamily="49" charset="-122"/>
              <a:cs typeface="+mn-cs"/>
            </a:endParaRPr>
          </a:p>
        </p:txBody>
      </p:sp>
      <p:grpSp>
        <p:nvGrpSpPr>
          <p:cNvPr id="48" name="Group 31"/>
          <p:cNvGrpSpPr/>
          <p:nvPr/>
        </p:nvGrpSpPr>
        <p:grpSpPr bwMode="auto">
          <a:xfrm>
            <a:off x="5222874" y="1355154"/>
            <a:ext cx="1746251" cy="1746249"/>
            <a:chOff x="2468" y="965"/>
            <a:chExt cx="825" cy="825"/>
          </a:xfrm>
        </p:grpSpPr>
        <p:sp>
          <p:nvSpPr>
            <p:cNvPr id="49" name="Freeform 13"/>
            <p:cNvSpPr/>
            <p:nvPr/>
          </p:nvSpPr>
          <p:spPr bwMode="auto">
            <a:xfrm>
              <a:off x="2477" y="984"/>
              <a:ext cx="805" cy="804"/>
            </a:xfrm>
            <a:custGeom>
              <a:avLst/>
              <a:gdLst>
                <a:gd name="T0" fmla="*/ 108 w 401"/>
                <a:gd name="T1" fmla="*/ 245 h 401"/>
                <a:gd name="T2" fmla="*/ 139 w 401"/>
                <a:gd name="T3" fmla="*/ 265 h 401"/>
                <a:gd name="T4" fmla="*/ 0 w 401"/>
                <a:gd name="T5" fmla="*/ 401 h 401"/>
                <a:gd name="T6" fmla="*/ 149 w 401"/>
                <a:gd name="T7" fmla="*/ 551 h 401"/>
                <a:gd name="T8" fmla="*/ 177 w 401"/>
                <a:gd name="T9" fmla="*/ 499 h 401"/>
                <a:gd name="T10" fmla="*/ 313 w 401"/>
                <a:gd name="T11" fmla="*/ 499 h 401"/>
                <a:gd name="T12" fmla="*/ 313 w 401"/>
                <a:gd name="T13" fmla="*/ 636 h 401"/>
                <a:gd name="T14" fmla="*/ 261 w 401"/>
                <a:gd name="T15" fmla="*/ 662 h 401"/>
                <a:gd name="T16" fmla="*/ 404 w 401"/>
                <a:gd name="T17" fmla="*/ 804 h 401"/>
                <a:gd name="T18" fmla="*/ 540 w 401"/>
                <a:gd name="T19" fmla="*/ 666 h 401"/>
                <a:gd name="T20" fmla="*/ 560 w 401"/>
                <a:gd name="T21" fmla="*/ 696 h 401"/>
                <a:gd name="T22" fmla="*/ 697 w 401"/>
                <a:gd name="T23" fmla="*/ 696 h 401"/>
                <a:gd name="T24" fmla="*/ 697 w 401"/>
                <a:gd name="T25" fmla="*/ 559 h 401"/>
                <a:gd name="T26" fmla="*/ 666 w 401"/>
                <a:gd name="T27" fmla="*/ 539 h 401"/>
                <a:gd name="T28" fmla="*/ 805 w 401"/>
                <a:gd name="T29" fmla="*/ 401 h 401"/>
                <a:gd name="T30" fmla="*/ 668 w 401"/>
                <a:gd name="T31" fmla="*/ 265 h 401"/>
                <a:gd name="T32" fmla="*/ 642 w 401"/>
                <a:gd name="T33" fmla="*/ 305 h 401"/>
                <a:gd name="T34" fmla="*/ 506 w 401"/>
                <a:gd name="T35" fmla="*/ 305 h 401"/>
                <a:gd name="T36" fmla="*/ 506 w 401"/>
                <a:gd name="T37" fmla="*/ 168 h 401"/>
                <a:gd name="T38" fmla="*/ 548 w 401"/>
                <a:gd name="T39" fmla="*/ 144 h 401"/>
                <a:gd name="T40" fmla="*/ 404 w 401"/>
                <a:gd name="T41" fmla="*/ 0 h 401"/>
                <a:gd name="T42" fmla="*/ 265 w 401"/>
                <a:gd name="T43" fmla="*/ 136 h 401"/>
                <a:gd name="T44" fmla="*/ 245 w 401"/>
                <a:gd name="T45" fmla="*/ 108 h 401"/>
                <a:gd name="T46" fmla="*/ 108 w 401"/>
                <a:gd name="T47" fmla="*/ 108 h 401"/>
                <a:gd name="T48" fmla="*/ 108 w 401"/>
                <a:gd name="T49" fmla="*/ 245 h 40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1" h="401">
                  <a:moveTo>
                    <a:pt x="54" y="122"/>
                  </a:moveTo>
                  <a:cubicBezTo>
                    <a:pt x="58" y="126"/>
                    <a:pt x="63" y="129"/>
                    <a:pt x="69" y="132"/>
                  </a:cubicBezTo>
                  <a:cubicBezTo>
                    <a:pt x="0" y="200"/>
                    <a:pt x="0" y="200"/>
                    <a:pt x="0" y="200"/>
                  </a:cubicBezTo>
                  <a:cubicBezTo>
                    <a:pt x="74" y="275"/>
                    <a:pt x="74" y="275"/>
                    <a:pt x="74" y="275"/>
                  </a:cubicBezTo>
                  <a:cubicBezTo>
                    <a:pt x="76" y="265"/>
                    <a:pt x="81" y="256"/>
                    <a:pt x="88" y="249"/>
                  </a:cubicBezTo>
                  <a:cubicBezTo>
                    <a:pt x="107" y="230"/>
                    <a:pt x="137" y="230"/>
                    <a:pt x="156" y="249"/>
                  </a:cubicBezTo>
                  <a:cubicBezTo>
                    <a:pt x="175" y="267"/>
                    <a:pt x="175" y="298"/>
                    <a:pt x="156" y="317"/>
                  </a:cubicBezTo>
                  <a:cubicBezTo>
                    <a:pt x="149" y="324"/>
                    <a:pt x="139" y="328"/>
                    <a:pt x="130" y="330"/>
                  </a:cubicBezTo>
                  <a:cubicBezTo>
                    <a:pt x="201" y="401"/>
                    <a:pt x="201" y="401"/>
                    <a:pt x="201" y="401"/>
                  </a:cubicBezTo>
                  <a:cubicBezTo>
                    <a:pt x="269" y="332"/>
                    <a:pt x="269" y="332"/>
                    <a:pt x="269" y="332"/>
                  </a:cubicBezTo>
                  <a:cubicBezTo>
                    <a:pt x="272" y="337"/>
                    <a:pt x="275" y="343"/>
                    <a:pt x="279" y="347"/>
                  </a:cubicBezTo>
                  <a:cubicBezTo>
                    <a:pt x="298" y="366"/>
                    <a:pt x="329" y="366"/>
                    <a:pt x="347" y="347"/>
                  </a:cubicBezTo>
                  <a:cubicBezTo>
                    <a:pt x="366" y="328"/>
                    <a:pt x="366" y="298"/>
                    <a:pt x="347" y="279"/>
                  </a:cubicBezTo>
                  <a:cubicBezTo>
                    <a:pt x="343" y="275"/>
                    <a:pt x="338" y="271"/>
                    <a:pt x="332" y="269"/>
                  </a:cubicBezTo>
                  <a:cubicBezTo>
                    <a:pt x="401" y="200"/>
                    <a:pt x="401" y="200"/>
                    <a:pt x="401" y="200"/>
                  </a:cubicBezTo>
                  <a:cubicBezTo>
                    <a:pt x="333" y="132"/>
                    <a:pt x="333" y="132"/>
                    <a:pt x="333" y="132"/>
                  </a:cubicBezTo>
                  <a:cubicBezTo>
                    <a:pt x="330" y="139"/>
                    <a:pt x="326" y="146"/>
                    <a:pt x="320" y="152"/>
                  </a:cubicBezTo>
                  <a:cubicBezTo>
                    <a:pt x="302" y="171"/>
                    <a:pt x="271" y="171"/>
                    <a:pt x="252" y="152"/>
                  </a:cubicBezTo>
                  <a:cubicBezTo>
                    <a:pt x="234" y="133"/>
                    <a:pt x="234" y="103"/>
                    <a:pt x="252" y="84"/>
                  </a:cubicBezTo>
                  <a:cubicBezTo>
                    <a:pt x="258" y="78"/>
                    <a:pt x="265" y="74"/>
                    <a:pt x="273" y="72"/>
                  </a:cubicBezTo>
                  <a:cubicBezTo>
                    <a:pt x="201" y="0"/>
                    <a:pt x="201" y="0"/>
                    <a:pt x="201" y="0"/>
                  </a:cubicBezTo>
                  <a:cubicBezTo>
                    <a:pt x="132" y="68"/>
                    <a:pt x="132" y="68"/>
                    <a:pt x="132" y="68"/>
                  </a:cubicBezTo>
                  <a:cubicBezTo>
                    <a:pt x="130" y="63"/>
                    <a:pt x="126" y="58"/>
                    <a:pt x="122" y="54"/>
                  </a:cubicBezTo>
                  <a:cubicBezTo>
                    <a:pt x="103" y="35"/>
                    <a:pt x="73" y="35"/>
                    <a:pt x="54" y="54"/>
                  </a:cubicBezTo>
                  <a:cubicBezTo>
                    <a:pt x="35" y="72"/>
                    <a:pt x="35" y="103"/>
                    <a:pt x="54" y="122"/>
                  </a:cubicBez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50" name="Freeform 14"/>
            <p:cNvSpPr>
              <a:spLocks noEditPoints="1"/>
            </p:cNvSpPr>
            <p:nvPr/>
          </p:nvSpPr>
          <p:spPr bwMode="auto">
            <a:xfrm>
              <a:off x="2468" y="965"/>
              <a:ext cx="825" cy="825"/>
            </a:xfrm>
            <a:custGeom>
              <a:avLst/>
              <a:gdLst>
                <a:gd name="T0" fmla="*/ 255 w 411"/>
                <a:gd name="T1" fmla="*/ 668 h 411"/>
                <a:gd name="T2" fmla="*/ 317 w 411"/>
                <a:gd name="T3" fmla="*/ 640 h 411"/>
                <a:gd name="T4" fmla="*/ 255 w 411"/>
                <a:gd name="T5" fmla="*/ 488 h 411"/>
                <a:gd name="T6" fmla="*/ 167 w 411"/>
                <a:gd name="T7" fmla="*/ 562 h 411"/>
                <a:gd name="T8" fmla="*/ 0 w 411"/>
                <a:gd name="T9" fmla="*/ 411 h 411"/>
                <a:gd name="T10" fmla="*/ 112 w 411"/>
                <a:gd name="T11" fmla="*/ 259 h 411"/>
                <a:gd name="T12" fmla="*/ 112 w 411"/>
                <a:gd name="T13" fmla="*/ 112 h 411"/>
                <a:gd name="T14" fmla="*/ 259 w 411"/>
                <a:gd name="T15" fmla="*/ 112 h 411"/>
                <a:gd name="T16" fmla="*/ 414 w 411"/>
                <a:gd name="T17" fmla="*/ 0 h 411"/>
                <a:gd name="T18" fmla="*/ 560 w 411"/>
                <a:gd name="T19" fmla="*/ 161 h 411"/>
                <a:gd name="T20" fmla="*/ 522 w 411"/>
                <a:gd name="T21" fmla="*/ 309 h 411"/>
                <a:gd name="T22" fmla="*/ 648 w 411"/>
                <a:gd name="T23" fmla="*/ 309 h 411"/>
                <a:gd name="T24" fmla="*/ 674 w 411"/>
                <a:gd name="T25" fmla="*/ 261 h 411"/>
                <a:gd name="T26" fmla="*/ 689 w 411"/>
                <a:gd name="T27" fmla="*/ 548 h 411"/>
                <a:gd name="T28" fmla="*/ 743 w 411"/>
                <a:gd name="T29" fmla="*/ 638 h 411"/>
                <a:gd name="T30" fmla="*/ 638 w 411"/>
                <a:gd name="T31" fmla="*/ 743 h 411"/>
                <a:gd name="T32" fmla="*/ 548 w 411"/>
                <a:gd name="T33" fmla="*/ 689 h 411"/>
                <a:gd name="T34" fmla="*/ 285 w 411"/>
                <a:gd name="T35" fmla="*/ 676 h 411"/>
                <a:gd name="T36" fmla="*/ 552 w 411"/>
                <a:gd name="T37" fmla="*/ 664 h 411"/>
                <a:gd name="T38" fmla="*/ 576 w 411"/>
                <a:gd name="T39" fmla="*/ 701 h 411"/>
                <a:gd name="T40" fmla="*/ 703 w 411"/>
                <a:gd name="T41" fmla="*/ 701 h 411"/>
                <a:gd name="T42" fmla="*/ 703 w 411"/>
                <a:gd name="T43" fmla="*/ 576 h 411"/>
                <a:gd name="T44" fmla="*/ 664 w 411"/>
                <a:gd name="T45" fmla="*/ 552 h 411"/>
                <a:gd name="T46" fmla="*/ 680 w 411"/>
                <a:gd name="T47" fmla="*/ 287 h 411"/>
                <a:gd name="T48" fmla="*/ 586 w 411"/>
                <a:gd name="T49" fmla="*/ 351 h 411"/>
                <a:gd name="T50" fmla="*/ 512 w 411"/>
                <a:gd name="T51" fmla="*/ 173 h 411"/>
                <a:gd name="T52" fmla="*/ 414 w 411"/>
                <a:gd name="T53" fmla="*/ 20 h 411"/>
                <a:gd name="T54" fmla="*/ 269 w 411"/>
                <a:gd name="T55" fmla="*/ 151 h 411"/>
                <a:gd name="T56" fmla="*/ 187 w 411"/>
                <a:gd name="T57" fmla="*/ 96 h 411"/>
                <a:gd name="T58" fmla="*/ 96 w 411"/>
                <a:gd name="T59" fmla="*/ 187 h 411"/>
                <a:gd name="T60" fmla="*/ 151 w 411"/>
                <a:gd name="T61" fmla="*/ 267 h 411"/>
                <a:gd name="T62" fmla="*/ 20 w 411"/>
                <a:gd name="T63" fmla="*/ 411 h 411"/>
                <a:gd name="T64" fmla="*/ 181 w 411"/>
                <a:gd name="T65" fmla="*/ 504 h 411"/>
                <a:gd name="T66" fmla="*/ 327 w 411"/>
                <a:gd name="T67" fmla="*/ 504 h 411"/>
                <a:gd name="T68" fmla="*/ 285 w 411"/>
                <a:gd name="T69" fmla="*/ 676 h 4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11" h="411">
                  <a:moveTo>
                    <a:pt x="206" y="411"/>
                  </a:moveTo>
                  <a:cubicBezTo>
                    <a:pt x="127" y="333"/>
                    <a:pt x="127" y="333"/>
                    <a:pt x="127" y="333"/>
                  </a:cubicBezTo>
                  <a:cubicBezTo>
                    <a:pt x="134" y="331"/>
                    <a:pt x="134" y="331"/>
                    <a:pt x="134" y="331"/>
                  </a:cubicBezTo>
                  <a:cubicBezTo>
                    <a:pt x="143" y="330"/>
                    <a:pt x="152" y="326"/>
                    <a:pt x="158" y="319"/>
                  </a:cubicBezTo>
                  <a:cubicBezTo>
                    <a:pt x="176" y="302"/>
                    <a:pt x="176" y="273"/>
                    <a:pt x="158" y="256"/>
                  </a:cubicBezTo>
                  <a:cubicBezTo>
                    <a:pt x="150" y="248"/>
                    <a:pt x="139" y="243"/>
                    <a:pt x="127" y="243"/>
                  </a:cubicBezTo>
                  <a:cubicBezTo>
                    <a:pt x="115" y="243"/>
                    <a:pt x="104" y="248"/>
                    <a:pt x="95" y="256"/>
                  </a:cubicBezTo>
                  <a:cubicBezTo>
                    <a:pt x="89" y="263"/>
                    <a:pt x="85" y="271"/>
                    <a:pt x="83" y="280"/>
                  </a:cubicBezTo>
                  <a:cubicBezTo>
                    <a:pt x="82" y="287"/>
                    <a:pt x="82" y="287"/>
                    <a:pt x="82" y="287"/>
                  </a:cubicBezTo>
                  <a:cubicBezTo>
                    <a:pt x="0" y="205"/>
                    <a:pt x="0" y="205"/>
                    <a:pt x="0" y="205"/>
                  </a:cubicBezTo>
                  <a:cubicBezTo>
                    <a:pt x="68" y="138"/>
                    <a:pt x="68" y="138"/>
                    <a:pt x="68" y="138"/>
                  </a:cubicBezTo>
                  <a:cubicBezTo>
                    <a:pt x="64" y="135"/>
                    <a:pt x="60" y="132"/>
                    <a:pt x="56" y="129"/>
                  </a:cubicBezTo>
                  <a:cubicBezTo>
                    <a:pt x="47" y="119"/>
                    <a:pt x="41" y="106"/>
                    <a:pt x="41" y="93"/>
                  </a:cubicBezTo>
                  <a:cubicBezTo>
                    <a:pt x="41" y="79"/>
                    <a:pt x="47" y="66"/>
                    <a:pt x="56" y="56"/>
                  </a:cubicBezTo>
                  <a:cubicBezTo>
                    <a:pt x="66" y="46"/>
                    <a:pt x="79" y="41"/>
                    <a:pt x="93" y="41"/>
                  </a:cubicBezTo>
                  <a:cubicBezTo>
                    <a:pt x="107" y="41"/>
                    <a:pt x="120" y="46"/>
                    <a:pt x="129" y="56"/>
                  </a:cubicBezTo>
                  <a:cubicBezTo>
                    <a:pt x="133" y="59"/>
                    <a:pt x="136" y="63"/>
                    <a:pt x="138" y="67"/>
                  </a:cubicBezTo>
                  <a:cubicBezTo>
                    <a:pt x="206" y="0"/>
                    <a:pt x="206" y="0"/>
                    <a:pt x="206" y="0"/>
                  </a:cubicBezTo>
                  <a:cubicBezTo>
                    <a:pt x="284" y="79"/>
                    <a:pt x="284" y="79"/>
                    <a:pt x="284" y="79"/>
                  </a:cubicBezTo>
                  <a:cubicBezTo>
                    <a:pt x="279" y="80"/>
                    <a:pt x="279" y="80"/>
                    <a:pt x="279" y="80"/>
                  </a:cubicBezTo>
                  <a:cubicBezTo>
                    <a:pt x="272" y="82"/>
                    <a:pt x="265" y="86"/>
                    <a:pt x="260" y="91"/>
                  </a:cubicBezTo>
                  <a:cubicBezTo>
                    <a:pt x="243" y="109"/>
                    <a:pt x="243" y="137"/>
                    <a:pt x="260" y="154"/>
                  </a:cubicBezTo>
                  <a:cubicBezTo>
                    <a:pt x="268" y="163"/>
                    <a:pt x="280" y="167"/>
                    <a:pt x="292" y="167"/>
                  </a:cubicBezTo>
                  <a:cubicBezTo>
                    <a:pt x="303" y="167"/>
                    <a:pt x="315" y="163"/>
                    <a:pt x="323" y="154"/>
                  </a:cubicBezTo>
                  <a:cubicBezTo>
                    <a:pt x="328" y="149"/>
                    <a:pt x="332" y="143"/>
                    <a:pt x="334" y="136"/>
                  </a:cubicBezTo>
                  <a:cubicBezTo>
                    <a:pt x="336" y="130"/>
                    <a:pt x="336" y="130"/>
                    <a:pt x="336" y="130"/>
                  </a:cubicBezTo>
                  <a:cubicBezTo>
                    <a:pt x="411" y="205"/>
                    <a:pt x="411" y="205"/>
                    <a:pt x="411" y="205"/>
                  </a:cubicBezTo>
                  <a:cubicBezTo>
                    <a:pt x="343" y="273"/>
                    <a:pt x="343" y="273"/>
                    <a:pt x="343" y="273"/>
                  </a:cubicBezTo>
                  <a:cubicBezTo>
                    <a:pt x="348" y="275"/>
                    <a:pt x="351" y="278"/>
                    <a:pt x="355" y="281"/>
                  </a:cubicBezTo>
                  <a:cubicBezTo>
                    <a:pt x="365" y="291"/>
                    <a:pt x="370" y="304"/>
                    <a:pt x="370" y="318"/>
                  </a:cubicBezTo>
                  <a:cubicBezTo>
                    <a:pt x="370" y="332"/>
                    <a:pt x="365" y="345"/>
                    <a:pt x="355" y="355"/>
                  </a:cubicBezTo>
                  <a:cubicBezTo>
                    <a:pt x="345" y="364"/>
                    <a:pt x="332" y="370"/>
                    <a:pt x="318" y="370"/>
                  </a:cubicBezTo>
                  <a:cubicBezTo>
                    <a:pt x="305" y="370"/>
                    <a:pt x="292" y="364"/>
                    <a:pt x="282" y="355"/>
                  </a:cubicBezTo>
                  <a:cubicBezTo>
                    <a:pt x="278" y="351"/>
                    <a:pt x="276" y="347"/>
                    <a:pt x="273" y="343"/>
                  </a:cubicBezTo>
                  <a:lnTo>
                    <a:pt x="206" y="411"/>
                  </a:lnTo>
                  <a:close/>
                  <a:moveTo>
                    <a:pt x="142" y="337"/>
                  </a:moveTo>
                  <a:cubicBezTo>
                    <a:pt x="206" y="401"/>
                    <a:pt x="206" y="401"/>
                    <a:pt x="206" y="401"/>
                  </a:cubicBezTo>
                  <a:cubicBezTo>
                    <a:pt x="275" y="331"/>
                    <a:pt x="275" y="331"/>
                    <a:pt x="275" y="331"/>
                  </a:cubicBezTo>
                  <a:cubicBezTo>
                    <a:pt x="278" y="336"/>
                    <a:pt x="278" y="336"/>
                    <a:pt x="278" y="336"/>
                  </a:cubicBezTo>
                  <a:cubicBezTo>
                    <a:pt x="280" y="341"/>
                    <a:pt x="283" y="345"/>
                    <a:pt x="287" y="349"/>
                  </a:cubicBezTo>
                  <a:cubicBezTo>
                    <a:pt x="295" y="358"/>
                    <a:pt x="306" y="362"/>
                    <a:pt x="318" y="362"/>
                  </a:cubicBezTo>
                  <a:cubicBezTo>
                    <a:pt x="330" y="362"/>
                    <a:pt x="341" y="358"/>
                    <a:pt x="350" y="349"/>
                  </a:cubicBezTo>
                  <a:cubicBezTo>
                    <a:pt x="358" y="341"/>
                    <a:pt x="363" y="330"/>
                    <a:pt x="363" y="318"/>
                  </a:cubicBezTo>
                  <a:cubicBezTo>
                    <a:pt x="363" y="306"/>
                    <a:pt x="358" y="295"/>
                    <a:pt x="350" y="287"/>
                  </a:cubicBezTo>
                  <a:cubicBezTo>
                    <a:pt x="346" y="283"/>
                    <a:pt x="341" y="279"/>
                    <a:pt x="336" y="277"/>
                  </a:cubicBezTo>
                  <a:cubicBezTo>
                    <a:pt x="331" y="275"/>
                    <a:pt x="331" y="275"/>
                    <a:pt x="331" y="275"/>
                  </a:cubicBezTo>
                  <a:cubicBezTo>
                    <a:pt x="401" y="205"/>
                    <a:pt x="401" y="205"/>
                    <a:pt x="401" y="205"/>
                  </a:cubicBezTo>
                  <a:cubicBezTo>
                    <a:pt x="339" y="143"/>
                    <a:pt x="339" y="143"/>
                    <a:pt x="339" y="143"/>
                  </a:cubicBezTo>
                  <a:cubicBezTo>
                    <a:pt x="336" y="149"/>
                    <a:pt x="333" y="155"/>
                    <a:pt x="328" y="159"/>
                  </a:cubicBezTo>
                  <a:cubicBezTo>
                    <a:pt x="318" y="169"/>
                    <a:pt x="305" y="175"/>
                    <a:pt x="292" y="175"/>
                  </a:cubicBezTo>
                  <a:cubicBezTo>
                    <a:pt x="278" y="175"/>
                    <a:pt x="265" y="169"/>
                    <a:pt x="255" y="159"/>
                  </a:cubicBezTo>
                  <a:cubicBezTo>
                    <a:pt x="235" y="139"/>
                    <a:pt x="235" y="107"/>
                    <a:pt x="255" y="86"/>
                  </a:cubicBezTo>
                  <a:cubicBezTo>
                    <a:pt x="260" y="82"/>
                    <a:pt x="265" y="78"/>
                    <a:pt x="271" y="75"/>
                  </a:cubicBezTo>
                  <a:cubicBezTo>
                    <a:pt x="206" y="10"/>
                    <a:pt x="206" y="10"/>
                    <a:pt x="206" y="10"/>
                  </a:cubicBezTo>
                  <a:cubicBezTo>
                    <a:pt x="136" y="80"/>
                    <a:pt x="136" y="80"/>
                    <a:pt x="136" y="80"/>
                  </a:cubicBezTo>
                  <a:cubicBezTo>
                    <a:pt x="134" y="75"/>
                    <a:pt x="134" y="75"/>
                    <a:pt x="134" y="75"/>
                  </a:cubicBezTo>
                  <a:cubicBezTo>
                    <a:pt x="131" y="70"/>
                    <a:pt x="128" y="65"/>
                    <a:pt x="124" y="61"/>
                  </a:cubicBezTo>
                  <a:cubicBezTo>
                    <a:pt x="116" y="53"/>
                    <a:pt x="105" y="48"/>
                    <a:pt x="93" y="48"/>
                  </a:cubicBezTo>
                  <a:cubicBezTo>
                    <a:pt x="81" y="48"/>
                    <a:pt x="70" y="53"/>
                    <a:pt x="61" y="61"/>
                  </a:cubicBezTo>
                  <a:cubicBezTo>
                    <a:pt x="53" y="69"/>
                    <a:pt x="48" y="81"/>
                    <a:pt x="48" y="93"/>
                  </a:cubicBezTo>
                  <a:cubicBezTo>
                    <a:pt x="48" y="104"/>
                    <a:pt x="53" y="116"/>
                    <a:pt x="61" y="124"/>
                  </a:cubicBezTo>
                  <a:cubicBezTo>
                    <a:pt x="65" y="128"/>
                    <a:pt x="70" y="131"/>
                    <a:pt x="75" y="133"/>
                  </a:cubicBezTo>
                  <a:cubicBezTo>
                    <a:pt x="80" y="135"/>
                    <a:pt x="80" y="135"/>
                    <a:pt x="80" y="135"/>
                  </a:cubicBezTo>
                  <a:cubicBezTo>
                    <a:pt x="10" y="205"/>
                    <a:pt x="10" y="205"/>
                    <a:pt x="10" y="205"/>
                  </a:cubicBezTo>
                  <a:cubicBezTo>
                    <a:pt x="77" y="272"/>
                    <a:pt x="77" y="272"/>
                    <a:pt x="77" y="272"/>
                  </a:cubicBezTo>
                  <a:cubicBezTo>
                    <a:pt x="80" y="264"/>
                    <a:pt x="84" y="257"/>
                    <a:pt x="90" y="251"/>
                  </a:cubicBezTo>
                  <a:cubicBezTo>
                    <a:pt x="100" y="241"/>
                    <a:pt x="113" y="236"/>
                    <a:pt x="127" y="236"/>
                  </a:cubicBezTo>
                  <a:cubicBezTo>
                    <a:pt x="141" y="236"/>
                    <a:pt x="154" y="241"/>
                    <a:pt x="163" y="251"/>
                  </a:cubicBezTo>
                  <a:cubicBezTo>
                    <a:pt x="184" y="271"/>
                    <a:pt x="184" y="304"/>
                    <a:pt x="163" y="324"/>
                  </a:cubicBezTo>
                  <a:cubicBezTo>
                    <a:pt x="157" y="330"/>
                    <a:pt x="150" y="335"/>
                    <a:pt x="142" y="3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sp>
        <p:nvSpPr>
          <p:cNvPr id="53" name="Freeform 15"/>
          <p:cNvSpPr/>
          <p:nvPr/>
        </p:nvSpPr>
        <p:spPr bwMode="auto">
          <a:xfrm>
            <a:off x="2229908" y="1496969"/>
            <a:ext cx="2969684" cy="594784"/>
          </a:xfrm>
          <a:custGeom>
            <a:avLst/>
            <a:gdLst>
              <a:gd name="T0" fmla="*/ 0 w 656"/>
              <a:gd name="T1" fmla="*/ 446088 h 131"/>
              <a:gd name="T2" fmla="*/ 0 w 656"/>
              <a:gd name="T3" fmla="*/ 132805 h 131"/>
              <a:gd name="T4" fmla="*/ 132414 w 656"/>
              <a:gd name="T5" fmla="*/ 0 h 131"/>
              <a:gd name="T6" fmla="*/ 2227263 w 656"/>
              <a:gd name="T7" fmla="*/ 0 h 1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56" h="131">
                <a:moveTo>
                  <a:pt x="0" y="131"/>
                </a:moveTo>
                <a:cubicBezTo>
                  <a:pt x="0" y="131"/>
                  <a:pt x="0" y="74"/>
                  <a:pt x="0" y="39"/>
                </a:cubicBezTo>
                <a:cubicBezTo>
                  <a:pt x="0" y="4"/>
                  <a:pt x="18" y="0"/>
                  <a:pt x="39" y="0"/>
                </a:cubicBezTo>
                <a:cubicBezTo>
                  <a:pt x="61" y="0"/>
                  <a:pt x="656" y="0"/>
                  <a:pt x="656" y="0"/>
                </a:cubicBezTo>
              </a:path>
            </a:pathLst>
          </a:custGeom>
          <a:noFill/>
          <a:ln w="19050" cap="flat">
            <a:solidFill>
              <a:srgbClr val="26C6DA"/>
            </a:solidFill>
            <a:prstDash val="dash"/>
            <a:miter lim="800000"/>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54" name="Freeform 16"/>
          <p:cNvSpPr/>
          <p:nvPr/>
        </p:nvSpPr>
        <p:spPr bwMode="auto">
          <a:xfrm>
            <a:off x="7419974" y="995320"/>
            <a:ext cx="2133600" cy="1214967"/>
          </a:xfrm>
          <a:custGeom>
            <a:avLst/>
            <a:gdLst>
              <a:gd name="T0" fmla="*/ 0 w 471"/>
              <a:gd name="T1" fmla="*/ 911225 h 268"/>
              <a:gd name="T2" fmla="*/ 0 w 471"/>
              <a:gd name="T3" fmla="*/ 170005 h 268"/>
              <a:gd name="T4" fmla="*/ 183462 w 471"/>
              <a:gd name="T5" fmla="*/ 0 h 268"/>
              <a:gd name="T6" fmla="*/ 1437122 w 471"/>
              <a:gd name="T7" fmla="*/ 0 h 268"/>
              <a:gd name="T8" fmla="*/ 1600200 w 471"/>
              <a:gd name="T9" fmla="*/ 146204 h 268"/>
              <a:gd name="T10" fmla="*/ 1600200 w 471"/>
              <a:gd name="T11" fmla="*/ 329809 h 2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1" h="268">
                <a:moveTo>
                  <a:pt x="0" y="268"/>
                </a:moveTo>
                <a:cubicBezTo>
                  <a:pt x="0" y="268"/>
                  <a:pt x="0" y="92"/>
                  <a:pt x="0" y="50"/>
                </a:cubicBezTo>
                <a:cubicBezTo>
                  <a:pt x="0" y="8"/>
                  <a:pt x="7" y="0"/>
                  <a:pt x="54" y="0"/>
                </a:cubicBezTo>
                <a:cubicBezTo>
                  <a:pt x="101" y="0"/>
                  <a:pt x="391" y="0"/>
                  <a:pt x="423" y="0"/>
                </a:cubicBezTo>
                <a:cubicBezTo>
                  <a:pt x="455" y="0"/>
                  <a:pt x="471" y="5"/>
                  <a:pt x="471" y="43"/>
                </a:cubicBezTo>
                <a:cubicBezTo>
                  <a:pt x="471" y="82"/>
                  <a:pt x="471" y="97"/>
                  <a:pt x="471" y="97"/>
                </a:cubicBezTo>
              </a:path>
            </a:pathLst>
          </a:custGeom>
          <a:noFill/>
          <a:ln w="19050" cap="flat">
            <a:solidFill>
              <a:srgbClr val="017798"/>
            </a:solidFill>
            <a:prstDash val="dash"/>
            <a:miter lim="800000"/>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55" name="Freeform 17"/>
          <p:cNvSpPr/>
          <p:nvPr/>
        </p:nvSpPr>
        <p:spPr bwMode="auto">
          <a:xfrm>
            <a:off x="3296708" y="3850702"/>
            <a:ext cx="1430867" cy="635000"/>
          </a:xfrm>
          <a:custGeom>
            <a:avLst/>
            <a:gdLst>
              <a:gd name="T0" fmla="*/ 1073150 w 316"/>
              <a:gd name="T1" fmla="*/ 0 h 140"/>
              <a:gd name="T2" fmla="*/ 1073150 w 316"/>
              <a:gd name="T3" fmla="*/ 360589 h 140"/>
              <a:gd name="T4" fmla="*/ 930516 w 316"/>
              <a:gd name="T5" fmla="*/ 476250 h 140"/>
              <a:gd name="T6" fmla="*/ 0 w 316"/>
              <a:gd name="T7" fmla="*/ 476250 h 1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6" h="140">
                <a:moveTo>
                  <a:pt x="316" y="0"/>
                </a:moveTo>
                <a:cubicBezTo>
                  <a:pt x="316" y="0"/>
                  <a:pt x="316" y="78"/>
                  <a:pt x="316" y="106"/>
                </a:cubicBezTo>
                <a:cubicBezTo>
                  <a:pt x="316" y="134"/>
                  <a:pt x="307" y="140"/>
                  <a:pt x="274" y="140"/>
                </a:cubicBezTo>
                <a:cubicBezTo>
                  <a:pt x="241" y="140"/>
                  <a:pt x="0" y="140"/>
                  <a:pt x="0" y="140"/>
                </a:cubicBezTo>
              </a:path>
            </a:pathLst>
          </a:custGeom>
          <a:noFill/>
          <a:ln w="19050" cap="flat">
            <a:solidFill>
              <a:srgbClr val="B8CAC6"/>
            </a:solidFill>
            <a:prstDash val="dash"/>
            <a:miter lim="800000"/>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56" name="Freeform 18"/>
          <p:cNvSpPr/>
          <p:nvPr/>
        </p:nvSpPr>
        <p:spPr bwMode="auto">
          <a:xfrm>
            <a:off x="6973359" y="3842235"/>
            <a:ext cx="1358900" cy="476251"/>
          </a:xfrm>
          <a:custGeom>
            <a:avLst/>
            <a:gdLst>
              <a:gd name="T0" fmla="*/ 0 w 300"/>
              <a:gd name="T1" fmla="*/ 357188 h 105"/>
              <a:gd name="T2" fmla="*/ 560546 w 300"/>
              <a:gd name="T3" fmla="*/ 357188 h 105"/>
              <a:gd name="T4" fmla="*/ 679450 w 300"/>
              <a:gd name="T5" fmla="*/ 238125 h 105"/>
              <a:gd name="T6" fmla="*/ 679450 w 300"/>
              <a:gd name="T7" fmla="*/ 68036 h 105"/>
              <a:gd name="T8" fmla="*/ 781368 w 300"/>
              <a:gd name="T9" fmla="*/ 6804 h 105"/>
              <a:gd name="T10" fmla="*/ 1019175 w 300"/>
              <a:gd name="T11" fmla="*/ 6804 h 10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105">
                <a:moveTo>
                  <a:pt x="0" y="105"/>
                </a:moveTo>
                <a:cubicBezTo>
                  <a:pt x="0" y="105"/>
                  <a:pt x="133" y="105"/>
                  <a:pt x="165" y="105"/>
                </a:cubicBezTo>
                <a:cubicBezTo>
                  <a:pt x="197" y="105"/>
                  <a:pt x="200" y="91"/>
                  <a:pt x="200" y="70"/>
                </a:cubicBezTo>
                <a:cubicBezTo>
                  <a:pt x="200" y="49"/>
                  <a:pt x="200" y="39"/>
                  <a:pt x="200" y="20"/>
                </a:cubicBezTo>
                <a:cubicBezTo>
                  <a:pt x="200" y="0"/>
                  <a:pt x="204" y="2"/>
                  <a:pt x="230" y="2"/>
                </a:cubicBezTo>
                <a:cubicBezTo>
                  <a:pt x="257" y="2"/>
                  <a:pt x="300" y="2"/>
                  <a:pt x="300" y="2"/>
                </a:cubicBezTo>
              </a:path>
            </a:pathLst>
          </a:custGeom>
          <a:noFill/>
          <a:ln w="19050" cap="flat">
            <a:solidFill>
              <a:srgbClr val="022656"/>
            </a:solidFill>
            <a:prstDash val="dash"/>
            <a:miter lim="800000"/>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57" name="Line 19"/>
          <p:cNvSpPr>
            <a:spLocks noChangeShapeType="1"/>
          </p:cNvSpPr>
          <p:nvPr/>
        </p:nvSpPr>
        <p:spPr bwMode="auto">
          <a:xfrm>
            <a:off x="1461559" y="2548953"/>
            <a:ext cx="1536700" cy="0"/>
          </a:xfrm>
          <a:prstGeom prst="line">
            <a:avLst/>
          </a:prstGeom>
          <a:noFill/>
          <a:ln w="12700">
            <a:solidFill>
              <a:srgbClr val="26C6D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58" name="Text Box 20"/>
          <p:cNvSpPr txBox="1">
            <a:spLocks noChangeArrowheads="1"/>
          </p:cNvSpPr>
          <p:nvPr/>
        </p:nvSpPr>
        <p:spPr bwMode="auto">
          <a:xfrm>
            <a:off x="1321965" y="2192351"/>
            <a:ext cx="186194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rgbClr val="5F5F5F"/>
                </a:solidFill>
                <a:latin typeface="Arial" panose="020B0604020202020204" pitchFamily="34" charset="0"/>
                <a:ea typeface="黑体" panose="02010609060101010101" pitchFamily="49" charset="-122"/>
              </a:defRPr>
            </a:lvl1pPr>
            <a:lvl2pPr marL="742950" indent="-285750" eaLnBrk="0" hangingPunct="0">
              <a:defRPr sz="1200">
                <a:solidFill>
                  <a:srgbClr val="5F5F5F"/>
                </a:solidFill>
                <a:latin typeface="Arial" panose="020B0604020202020204" pitchFamily="34" charset="0"/>
                <a:ea typeface="黑体" panose="02010609060101010101" pitchFamily="49" charset="-122"/>
              </a:defRPr>
            </a:lvl2pPr>
            <a:lvl3pPr marL="1143000" indent="-228600" eaLnBrk="0" hangingPunct="0">
              <a:defRPr sz="1200">
                <a:solidFill>
                  <a:srgbClr val="5F5F5F"/>
                </a:solidFill>
                <a:latin typeface="Arial" panose="020B0604020202020204" pitchFamily="34" charset="0"/>
                <a:ea typeface="黑体" panose="02010609060101010101" pitchFamily="49" charset="-122"/>
              </a:defRPr>
            </a:lvl3pPr>
            <a:lvl4pPr marL="1600200" indent="-228600" eaLnBrk="0" hangingPunct="0">
              <a:defRPr sz="1200">
                <a:solidFill>
                  <a:srgbClr val="5F5F5F"/>
                </a:solidFill>
                <a:latin typeface="Arial" panose="020B0604020202020204" pitchFamily="34" charset="0"/>
                <a:ea typeface="黑体" panose="02010609060101010101" pitchFamily="49" charset="-122"/>
              </a:defRPr>
            </a:lvl4pPr>
            <a:lvl5pPr marL="2057400" indent="-228600" eaLnBrk="0" hangingPunct="0">
              <a:defRPr sz="1200">
                <a:solidFill>
                  <a:srgbClr val="5F5F5F"/>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26C6DA"/>
                </a:solidFill>
                <a:effectLst/>
                <a:uLnTx/>
                <a:uFillTx/>
                <a:latin typeface="微软雅黑" panose="020B0503020204020204" charset="-122"/>
                <a:ea typeface="微软雅黑" panose="020B0503020204020204" charset="-122"/>
                <a:cs typeface="+mn-cs"/>
              </a:rPr>
              <a:t>移动互联网原住民</a:t>
            </a:r>
          </a:p>
        </p:txBody>
      </p:sp>
      <p:sp>
        <p:nvSpPr>
          <p:cNvPr id="60" name="Line 22"/>
          <p:cNvSpPr>
            <a:spLocks noChangeShapeType="1"/>
          </p:cNvSpPr>
          <p:nvPr/>
        </p:nvSpPr>
        <p:spPr bwMode="auto">
          <a:xfrm>
            <a:off x="1628775" y="4479353"/>
            <a:ext cx="1536700" cy="0"/>
          </a:xfrm>
          <a:prstGeom prst="line">
            <a:avLst/>
          </a:prstGeom>
          <a:noFill/>
          <a:ln w="12700">
            <a:solidFill>
              <a:srgbClr val="9FB7B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61" name="Text Box 23"/>
          <p:cNvSpPr txBox="1">
            <a:spLocks noChangeArrowheads="1"/>
          </p:cNvSpPr>
          <p:nvPr/>
        </p:nvSpPr>
        <p:spPr bwMode="auto">
          <a:xfrm>
            <a:off x="1678660" y="4104702"/>
            <a:ext cx="141577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anose="020B0604020202020204" pitchFamily="34" charset="0"/>
                <a:ea typeface="黑体" panose="02010609060101010101" pitchFamily="49" charset="-122"/>
              </a:defRPr>
            </a:lvl1pPr>
            <a:lvl2pPr marL="742950" indent="-285750" eaLnBrk="0" hangingPunct="0">
              <a:defRPr sz="1200">
                <a:solidFill>
                  <a:srgbClr val="5F5F5F"/>
                </a:solidFill>
                <a:latin typeface="Arial" panose="020B0604020202020204" pitchFamily="34" charset="0"/>
                <a:ea typeface="黑体" panose="02010609060101010101" pitchFamily="49" charset="-122"/>
              </a:defRPr>
            </a:lvl2pPr>
            <a:lvl3pPr marL="1143000" indent="-228600" eaLnBrk="0" hangingPunct="0">
              <a:defRPr sz="1200">
                <a:solidFill>
                  <a:srgbClr val="5F5F5F"/>
                </a:solidFill>
                <a:latin typeface="Arial" panose="020B0604020202020204" pitchFamily="34" charset="0"/>
                <a:ea typeface="黑体" panose="02010609060101010101" pitchFamily="49" charset="-122"/>
              </a:defRPr>
            </a:lvl3pPr>
            <a:lvl4pPr marL="1600200" indent="-228600" eaLnBrk="0" hangingPunct="0">
              <a:defRPr sz="1200">
                <a:solidFill>
                  <a:srgbClr val="5F5F5F"/>
                </a:solidFill>
                <a:latin typeface="Arial" panose="020B0604020202020204" pitchFamily="34" charset="0"/>
                <a:ea typeface="黑体" panose="02010609060101010101" pitchFamily="49" charset="-122"/>
              </a:defRPr>
            </a:lvl4pPr>
            <a:lvl5pPr marL="2057400" indent="-228600" eaLnBrk="0" hangingPunct="0">
              <a:defRPr sz="1200">
                <a:solidFill>
                  <a:srgbClr val="5F5F5F"/>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9FB7B1"/>
                </a:solidFill>
                <a:effectLst/>
                <a:uLnTx/>
                <a:uFillTx/>
                <a:latin typeface="微软雅黑" panose="020B0503020204020204" charset="-122"/>
                <a:ea typeface="微软雅黑" panose="020B0503020204020204" charset="-122"/>
                <a:cs typeface="+mn-cs"/>
              </a:rPr>
              <a:t>扩列需求旺盛</a:t>
            </a:r>
          </a:p>
        </p:txBody>
      </p:sp>
      <p:sp>
        <p:nvSpPr>
          <p:cNvPr id="62" name="Line 25"/>
          <p:cNvSpPr>
            <a:spLocks noChangeShapeType="1"/>
          </p:cNvSpPr>
          <p:nvPr/>
        </p:nvSpPr>
        <p:spPr bwMode="auto">
          <a:xfrm>
            <a:off x="8776759" y="1867386"/>
            <a:ext cx="1536700" cy="0"/>
          </a:xfrm>
          <a:prstGeom prst="line">
            <a:avLst/>
          </a:prstGeom>
          <a:noFill/>
          <a:ln w="12700">
            <a:solidFill>
              <a:srgbClr val="015584"/>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63" name="Text Box 26"/>
          <p:cNvSpPr txBox="1">
            <a:spLocks noChangeArrowheads="1"/>
          </p:cNvSpPr>
          <p:nvPr/>
        </p:nvSpPr>
        <p:spPr bwMode="auto">
          <a:xfrm>
            <a:off x="8724051" y="1492736"/>
            <a:ext cx="16209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anose="020B0604020202020204" pitchFamily="34" charset="0"/>
                <a:ea typeface="黑体" panose="02010609060101010101" pitchFamily="49" charset="-122"/>
              </a:defRPr>
            </a:lvl1pPr>
            <a:lvl2pPr marL="742950" indent="-285750" eaLnBrk="0" hangingPunct="0">
              <a:defRPr sz="1200">
                <a:solidFill>
                  <a:srgbClr val="5F5F5F"/>
                </a:solidFill>
                <a:latin typeface="Arial" panose="020B0604020202020204" pitchFamily="34" charset="0"/>
                <a:ea typeface="黑体" panose="02010609060101010101" pitchFamily="49" charset="-122"/>
              </a:defRPr>
            </a:lvl2pPr>
            <a:lvl3pPr marL="1143000" indent="-228600" eaLnBrk="0" hangingPunct="0">
              <a:defRPr sz="1200">
                <a:solidFill>
                  <a:srgbClr val="5F5F5F"/>
                </a:solidFill>
                <a:latin typeface="Arial" panose="020B0604020202020204" pitchFamily="34" charset="0"/>
                <a:ea typeface="黑体" panose="02010609060101010101" pitchFamily="49" charset="-122"/>
              </a:defRPr>
            </a:lvl3pPr>
            <a:lvl4pPr marL="1600200" indent="-228600" eaLnBrk="0" hangingPunct="0">
              <a:defRPr sz="1200">
                <a:solidFill>
                  <a:srgbClr val="5F5F5F"/>
                </a:solidFill>
                <a:latin typeface="Arial" panose="020B0604020202020204" pitchFamily="34" charset="0"/>
                <a:ea typeface="黑体" panose="02010609060101010101" pitchFamily="49" charset="-122"/>
              </a:defRPr>
            </a:lvl4pPr>
            <a:lvl5pPr marL="2057400" indent="-228600" eaLnBrk="0" hangingPunct="0">
              <a:defRPr sz="1200">
                <a:solidFill>
                  <a:srgbClr val="5F5F5F"/>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2C67"/>
                </a:solidFill>
                <a:effectLst/>
                <a:uLnTx/>
                <a:uFillTx/>
                <a:latin typeface="微软雅黑" panose="020B0503020204020204" charset="-122"/>
                <a:ea typeface="微软雅黑" panose="020B0503020204020204" charset="-122"/>
                <a:cs typeface="+mn-cs"/>
              </a:rPr>
              <a:t>多元化兴趣为王</a:t>
            </a:r>
          </a:p>
        </p:txBody>
      </p:sp>
      <p:sp>
        <p:nvSpPr>
          <p:cNvPr id="65" name="Line 28"/>
          <p:cNvSpPr>
            <a:spLocks noChangeShapeType="1"/>
          </p:cNvSpPr>
          <p:nvPr/>
        </p:nvSpPr>
        <p:spPr bwMode="auto">
          <a:xfrm>
            <a:off x="8423275" y="3842235"/>
            <a:ext cx="1536700" cy="0"/>
          </a:xfrm>
          <a:prstGeom prst="line">
            <a:avLst/>
          </a:prstGeom>
          <a:noFill/>
          <a:ln w="12700">
            <a:solidFill>
              <a:srgbClr val="02265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66" name="Text Box 29"/>
          <p:cNvSpPr txBox="1">
            <a:spLocks noChangeArrowheads="1"/>
          </p:cNvSpPr>
          <p:nvPr/>
        </p:nvSpPr>
        <p:spPr bwMode="auto">
          <a:xfrm>
            <a:off x="7960204" y="3467586"/>
            <a:ext cx="244169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anose="020B0604020202020204" pitchFamily="34" charset="0"/>
                <a:ea typeface="黑体" panose="02010609060101010101" pitchFamily="49" charset="-122"/>
              </a:defRPr>
            </a:lvl1pPr>
            <a:lvl2pPr marL="742950" indent="-285750" eaLnBrk="0" hangingPunct="0">
              <a:defRPr sz="1200">
                <a:solidFill>
                  <a:srgbClr val="5F5F5F"/>
                </a:solidFill>
                <a:latin typeface="Arial" panose="020B0604020202020204" pitchFamily="34" charset="0"/>
                <a:ea typeface="黑体" panose="02010609060101010101" pitchFamily="49" charset="-122"/>
              </a:defRPr>
            </a:lvl2pPr>
            <a:lvl3pPr marL="1143000" indent="-228600" eaLnBrk="0" hangingPunct="0">
              <a:defRPr sz="1200">
                <a:solidFill>
                  <a:srgbClr val="5F5F5F"/>
                </a:solidFill>
                <a:latin typeface="Arial" panose="020B0604020202020204" pitchFamily="34" charset="0"/>
                <a:ea typeface="黑体" panose="02010609060101010101" pitchFamily="49" charset="-122"/>
              </a:defRPr>
            </a:lvl3pPr>
            <a:lvl4pPr marL="1600200" indent="-228600" eaLnBrk="0" hangingPunct="0">
              <a:defRPr sz="1200">
                <a:solidFill>
                  <a:srgbClr val="5F5F5F"/>
                </a:solidFill>
                <a:latin typeface="Arial" panose="020B0604020202020204" pitchFamily="34" charset="0"/>
                <a:ea typeface="黑体" panose="02010609060101010101" pitchFamily="49" charset="-122"/>
              </a:defRPr>
            </a:lvl4pPr>
            <a:lvl5pPr marL="2057400" indent="-228600" eaLnBrk="0" hangingPunct="0">
              <a:defRPr sz="1200">
                <a:solidFill>
                  <a:srgbClr val="5F5F5F"/>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22656"/>
                </a:solidFill>
                <a:effectLst/>
                <a:uLnTx/>
                <a:uFillTx/>
                <a:latin typeface="微软雅黑" panose="020B0503020204020204" charset="-122"/>
                <a:ea typeface="微软雅黑" panose="020B0503020204020204" charset="-122"/>
                <a:cs typeface="+mn-cs"/>
              </a:rPr>
              <a:t>更独立、更励志、更有钱</a:t>
            </a:r>
          </a:p>
        </p:txBody>
      </p:sp>
      <p:grpSp>
        <p:nvGrpSpPr>
          <p:cNvPr id="68" name="Group 34"/>
          <p:cNvGrpSpPr/>
          <p:nvPr/>
        </p:nvGrpSpPr>
        <p:grpSpPr bwMode="auto">
          <a:xfrm>
            <a:off x="5231341" y="3029435"/>
            <a:ext cx="1746251" cy="1746251"/>
            <a:chOff x="2472" y="1756"/>
            <a:chExt cx="825" cy="825"/>
          </a:xfrm>
          <a:solidFill>
            <a:srgbClr val="022656"/>
          </a:solidFill>
        </p:grpSpPr>
        <p:sp>
          <p:nvSpPr>
            <p:cNvPr id="69" name="Freeform 9"/>
            <p:cNvSpPr/>
            <p:nvPr/>
          </p:nvSpPr>
          <p:spPr bwMode="auto">
            <a:xfrm>
              <a:off x="2482" y="1766"/>
              <a:ext cx="805" cy="805"/>
            </a:xfrm>
            <a:custGeom>
              <a:avLst/>
              <a:gdLst>
                <a:gd name="T0" fmla="*/ 697 w 401"/>
                <a:gd name="T1" fmla="*/ 560 h 401"/>
                <a:gd name="T2" fmla="*/ 666 w 401"/>
                <a:gd name="T3" fmla="*/ 540 h 401"/>
                <a:gd name="T4" fmla="*/ 805 w 401"/>
                <a:gd name="T5" fmla="*/ 404 h 401"/>
                <a:gd name="T6" fmla="*/ 654 w 401"/>
                <a:gd name="T7" fmla="*/ 253 h 401"/>
                <a:gd name="T8" fmla="*/ 628 w 401"/>
                <a:gd name="T9" fmla="*/ 305 h 401"/>
                <a:gd name="T10" fmla="*/ 492 w 401"/>
                <a:gd name="T11" fmla="*/ 305 h 401"/>
                <a:gd name="T12" fmla="*/ 492 w 401"/>
                <a:gd name="T13" fmla="*/ 169 h 401"/>
                <a:gd name="T14" fmla="*/ 544 w 401"/>
                <a:gd name="T15" fmla="*/ 143 h 401"/>
                <a:gd name="T16" fmla="*/ 401 w 401"/>
                <a:gd name="T17" fmla="*/ 0 h 401"/>
                <a:gd name="T18" fmla="*/ 265 w 401"/>
                <a:gd name="T19" fmla="*/ 139 h 401"/>
                <a:gd name="T20" fmla="*/ 245 w 401"/>
                <a:gd name="T21" fmla="*/ 108 h 401"/>
                <a:gd name="T22" fmla="*/ 108 w 401"/>
                <a:gd name="T23" fmla="*/ 108 h 401"/>
                <a:gd name="T24" fmla="*/ 108 w 401"/>
                <a:gd name="T25" fmla="*/ 245 h 401"/>
                <a:gd name="T26" fmla="*/ 139 w 401"/>
                <a:gd name="T27" fmla="*/ 265 h 401"/>
                <a:gd name="T28" fmla="*/ 0 w 401"/>
                <a:gd name="T29" fmla="*/ 404 h 401"/>
                <a:gd name="T30" fmla="*/ 137 w 401"/>
                <a:gd name="T31" fmla="*/ 540 h 401"/>
                <a:gd name="T32" fmla="*/ 161 w 401"/>
                <a:gd name="T33" fmla="*/ 500 h 401"/>
                <a:gd name="T34" fmla="*/ 297 w 401"/>
                <a:gd name="T35" fmla="*/ 500 h 401"/>
                <a:gd name="T36" fmla="*/ 297 w 401"/>
                <a:gd name="T37" fmla="*/ 636 h 401"/>
                <a:gd name="T38" fmla="*/ 257 w 401"/>
                <a:gd name="T39" fmla="*/ 660 h 401"/>
                <a:gd name="T40" fmla="*/ 401 w 401"/>
                <a:gd name="T41" fmla="*/ 805 h 401"/>
                <a:gd name="T42" fmla="*/ 540 w 401"/>
                <a:gd name="T43" fmla="*/ 666 h 401"/>
                <a:gd name="T44" fmla="*/ 560 w 401"/>
                <a:gd name="T45" fmla="*/ 697 h 401"/>
                <a:gd name="T46" fmla="*/ 697 w 401"/>
                <a:gd name="T47" fmla="*/ 697 h 401"/>
                <a:gd name="T48" fmla="*/ 697 w 401"/>
                <a:gd name="T49" fmla="*/ 560 h 40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1" h="401">
                  <a:moveTo>
                    <a:pt x="347" y="279"/>
                  </a:moveTo>
                  <a:cubicBezTo>
                    <a:pt x="343" y="275"/>
                    <a:pt x="338" y="272"/>
                    <a:pt x="332" y="269"/>
                  </a:cubicBezTo>
                  <a:cubicBezTo>
                    <a:pt x="401" y="201"/>
                    <a:pt x="401" y="201"/>
                    <a:pt x="401" y="201"/>
                  </a:cubicBezTo>
                  <a:cubicBezTo>
                    <a:pt x="326" y="126"/>
                    <a:pt x="326" y="126"/>
                    <a:pt x="326" y="126"/>
                  </a:cubicBezTo>
                  <a:cubicBezTo>
                    <a:pt x="325" y="136"/>
                    <a:pt x="320" y="145"/>
                    <a:pt x="313" y="152"/>
                  </a:cubicBezTo>
                  <a:cubicBezTo>
                    <a:pt x="294" y="171"/>
                    <a:pt x="264" y="171"/>
                    <a:pt x="245" y="152"/>
                  </a:cubicBezTo>
                  <a:cubicBezTo>
                    <a:pt x="226" y="134"/>
                    <a:pt x="226" y="103"/>
                    <a:pt x="245" y="84"/>
                  </a:cubicBezTo>
                  <a:cubicBezTo>
                    <a:pt x="252" y="77"/>
                    <a:pt x="262" y="73"/>
                    <a:pt x="271" y="71"/>
                  </a:cubicBezTo>
                  <a:cubicBezTo>
                    <a:pt x="200" y="0"/>
                    <a:pt x="200" y="0"/>
                    <a:pt x="200" y="0"/>
                  </a:cubicBezTo>
                  <a:cubicBezTo>
                    <a:pt x="132" y="69"/>
                    <a:pt x="132" y="69"/>
                    <a:pt x="132" y="69"/>
                  </a:cubicBezTo>
                  <a:cubicBezTo>
                    <a:pt x="129" y="63"/>
                    <a:pt x="126" y="58"/>
                    <a:pt x="122" y="54"/>
                  </a:cubicBezTo>
                  <a:cubicBezTo>
                    <a:pt x="103" y="35"/>
                    <a:pt x="72" y="35"/>
                    <a:pt x="54" y="54"/>
                  </a:cubicBezTo>
                  <a:cubicBezTo>
                    <a:pt x="35" y="73"/>
                    <a:pt x="35" y="103"/>
                    <a:pt x="54" y="122"/>
                  </a:cubicBezTo>
                  <a:cubicBezTo>
                    <a:pt x="58" y="126"/>
                    <a:pt x="63" y="130"/>
                    <a:pt x="69" y="132"/>
                  </a:cubicBezTo>
                  <a:cubicBezTo>
                    <a:pt x="0" y="201"/>
                    <a:pt x="0" y="201"/>
                    <a:pt x="0" y="201"/>
                  </a:cubicBezTo>
                  <a:cubicBezTo>
                    <a:pt x="68" y="269"/>
                    <a:pt x="68" y="269"/>
                    <a:pt x="68" y="269"/>
                  </a:cubicBezTo>
                  <a:cubicBezTo>
                    <a:pt x="71" y="262"/>
                    <a:pt x="75" y="255"/>
                    <a:pt x="80" y="249"/>
                  </a:cubicBezTo>
                  <a:cubicBezTo>
                    <a:pt x="99" y="230"/>
                    <a:pt x="130" y="230"/>
                    <a:pt x="148" y="249"/>
                  </a:cubicBezTo>
                  <a:cubicBezTo>
                    <a:pt x="167" y="268"/>
                    <a:pt x="167" y="298"/>
                    <a:pt x="148" y="317"/>
                  </a:cubicBezTo>
                  <a:cubicBezTo>
                    <a:pt x="143" y="323"/>
                    <a:pt x="136" y="327"/>
                    <a:pt x="128" y="329"/>
                  </a:cubicBezTo>
                  <a:cubicBezTo>
                    <a:pt x="200" y="401"/>
                    <a:pt x="200" y="401"/>
                    <a:pt x="200" y="401"/>
                  </a:cubicBezTo>
                  <a:cubicBezTo>
                    <a:pt x="269" y="332"/>
                    <a:pt x="269" y="332"/>
                    <a:pt x="269" y="332"/>
                  </a:cubicBezTo>
                  <a:cubicBezTo>
                    <a:pt x="271" y="338"/>
                    <a:pt x="275" y="343"/>
                    <a:pt x="279" y="347"/>
                  </a:cubicBezTo>
                  <a:cubicBezTo>
                    <a:pt x="298" y="366"/>
                    <a:pt x="328" y="366"/>
                    <a:pt x="347" y="347"/>
                  </a:cubicBezTo>
                  <a:cubicBezTo>
                    <a:pt x="366" y="329"/>
                    <a:pt x="366" y="298"/>
                    <a:pt x="347"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70" name="Freeform 10"/>
            <p:cNvSpPr>
              <a:spLocks noEditPoints="1"/>
            </p:cNvSpPr>
            <p:nvPr/>
          </p:nvSpPr>
          <p:spPr bwMode="auto">
            <a:xfrm>
              <a:off x="2472" y="1756"/>
              <a:ext cx="825" cy="825"/>
            </a:xfrm>
            <a:custGeom>
              <a:avLst/>
              <a:gdLst>
                <a:gd name="T0" fmla="*/ 255 w 411"/>
                <a:gd name="T1" fmla="*/ 666 h 411"/>
                <a:gd name="T2" fmla="*/ 303 w 411"/>
                <a:gd name="T3" fmla="*/ 640 h 411"/>
                <a:gd name="T4" fmla="*/ 239 w 411"/>
                <a:gd name="T5" fmla="*/ 488 h 411"/>
                <a:gd name="T6" fmla="*/ 155 w 411"/>
                <a:gd name="T7" fmla="*/ 552 h 411"/>
                <a:gd name="T8" fmla="*/ 0 w 411"/>
                <a:gd name="T9" fmla="*/ 414 h 411"/>
                <a:gd name="T10" fmla="*/ 112 w 411"/>
                <a:gd name="T11" fmla="*/ 259 h 411"/>
                <a:gd name="T12" fmla="*/ 112 w 411"/>
                <a:gd name="T13" fmla="*/ 112 h 411"/>
                <a:gd name="T14" fmla="*/ 259 w 411"/>
                <a:gd name="T15" fmla="*/ 112 h 411"/>
                <a:gd name="T16" fmla="*/ 411 w 411"/>
                <a:gd name="T17" fmla="*/ 0 h 411"/>
                <a:gd name="T18" fmla="*/ 556 w 411"/>
                <a:gd name="T19" fmla="*/ 159 h 411"/>
                <a:gd name="T20" fmla="*/ 508 w 411"/>
                <a:gd name="T21" fmla="*/ 311 h 411"/>
                <a:gd name="T22" fmla="*/ 634 w 411"/>
                <a:gd name="T23" fmla="*/ 311 h 411"/>
                <a:gd name="T24" fmla="*/ 660 w 411"/>
                <a:gd name="T25" fmla="*/ 249 h 411"/>
                <a:gd name="T26" fmla="*/ 689 w 411"/>
                <a:gd name="T27" fmla="*/ 548 h 411"/>
                <a:gd name="T28" fmla="*/ 743 w 411"/>
                <a:gd name="T29" fmla="*/ 638 h 411"/>
                <a:gd name="T30" fmla="*/ 638 w 411"/>
                <a:gd name="T31" fmla="*/ 743 h 411"/>
                <a:gd name="T32" fmla="*/ 548 w 411"/>
                <a:gd name="T33" fmla="*/ 689 h 411"/>
                <a:gd name="T34" fmla="*/ 281 w 411"/>
                <a:gd name="T35" fmla="*/ 672 h 411"/>
                <a:gd name="T36" fmla="*/ 552 w 411"/>
                <a:gd name="T37" fmla="*/ 664 h 411"/>
                <a:gd name="T38" fmla="*/ 576 w 411"/>
                <a:gd name="T39" fmla="*/ 703 h 411"/>
                <a:gd name="T40" fmla="*/ 703 w 411"/>
                <a:gd name="T41" fmla="*/ 703 h 411"/>
                <a:gd name="T42" fmla="*/ 703 w 411"/>
                <a:gd name="T43" fmla="*/ 576 h 411"/>
                <a:gd name="T44" fmla="*/ 664 w 411"/>
                <a:gd name="T45" fmla="*/ 552 h 411"/>
                <a:gd name="T46" fmla="*/ 670 w 411"/>
                <a:gd name="T47" fmla="*/ 277 h 411"/>
                <a:gd name="T48" fmla="*/ 570 w 411"/>
                <a:gd name="T49" fmla="*/ 351 h 411"/>
                <a:gd name="T50" fmla="*/ 498 w 411"/>
                <a:gd name="T51" fmla="*/ 175 h 411"/>
                <a:gd name="T52" fmla="*/ 411 w 411"/>
                <a:gd name="T53" fmla="*/ 20 h 411"/>
                <a:gd name="T54" fmla="*/ 267 w 411"/>
                <a:gd name="T55" fmla="*/ 151 h 411"/>
                <a:gd name="T56" fmla="*/ 187 w 411"/>
                <a:gd name="T57" fmla="*/ 96 h 411"/>
                <a:gd name="T58" fmla="*/ 96 w 411"/>
                <a:gd name="T59" fmla="*/ 187 h 411"/>
                <a:gd name="T60" fmla="*/ 151 w 411"/>
                <a:gd name="T61" fmla="*/ 269 h 411"/>
                <a:gd name="T62" fmla="*/ 20 w 411"/>
                <a:gd name="T63" fmla="*/ 414 h 411"/>
                <a:gd name="T64" fmla="*/ 167 w 411"/>
                <a:gd name="T65" fmla="*/ 504 h 411"/>
                <a:gd name="T66" fmla="*/ 313 w 411"/>
                <a:gd name="T67" fmla="*/ 504 h 411"/>
                <a:gd name="T68" fmla="*/ 281 w 411"/>
                <a:gd name="T69" fmla="*/ 672 h 4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11" h="411">
                  <a:moveTo>
                    <a:pt x="205" y="411"/>
                  </a:moveTo>
                  <a:cubicBezTo>
                    <a:pt x="127" y="332"/>
                    <a:pt x="127" y="332"/>
                    <a:pt x="127" y="332"/>
                  </a:cubicBezTo>
                  <a:cubicBezTo>
                    <a:pt x="132" y="331"/>
                    <a:pt x="132" y="331"/>
                    <a:pt x="132" y="331"/>
                  </a:cubicBezTo>
                  <a:cubicBezTo>
                    <a:pt x="139" y="328"/>
                    <a:pt x="146" y="325"/>
                    <a:pt x="151" y="319"/>
                  </a:cubicBezTo>
                  <a:cubicBezTo>
                    <a:pt x="168" y="302"/>
                    <a:pt x="168" y="274"/>
                    <a:pt x="151" y="256"/>
                  </a:cubicBezTo>
                  <a:cubicBezTo>
                    <a:pt x="143" y="248"/>
                    <a:pt x="131" y="243"/>
                    <a:pt x="119" y="243"/>
                  </a:cubicBezTo>
                  <a:cubicBezTo>
                    <a:pt x="108" y="243"/>
                    <a:pt x="96" y="248"/>
                    <a:pt x="88" y="256"/>
                  </a:cubicBezTo>
                  <a:cubicBezTo>
                    <a:pt x="83" y="262"/>
                    <a:pt x="79" y="268"/>
                    <a:pt x="77" y="275"/>
                  </a:cubicBezTo>
                  <a:cubicBezTo>
                    <a:pt x="75" y="281"/>
                    <a:pt x="75" y="281"/>
                    <a:pt x="75" y="281"/>
                  </a:cubicBezTo>
                  <a:cubicBezTo>
                    <a:pt x="0" y="206"/>
                    <a:pt x="0" y="206"/>
                    <a:pt x="0" y="206"/>
                  </a:cubicBezTo>
                  <a:cubicBezTo>
                    <a:pt x="68" y="138"/>
                    <a:pt x="68" y="138"/>
                    <a:pt x="68" y="138"/>
                  </a:cubicBezTo>
                  <a:cubicBezTo>
                    <a:pt x="63" y="136"/>
                    <a:pt x="60" y="133"/>
                    <a:pt x="56" y="129"/>
                  </a:cubicBezTo>
                  <a:cubicBezTo>
                    <a:pt x="46" y="120"/>
                    <a:pt x="41" y="107"/>
                    <a:pt x="41" y="93"/>
                  </a:cubicBezTo>
                  <a:cubicBezTo>
                    <a:pt x="41" y="79"/>
                    <a:pt x="46" y="66"/>
                    <a:pt x="56" y="56"/>
                  </a:cubicBezTo>
                  <a:cubicBezTo>
                    <a:pt x="66" y="47"/>
                    <a:pt x="79" y="41"/>
                    <a:pt x="93" y="41"/>
                  </a:cubicBezTo>
                  <a:cubicBezTo>
                    <a:pt x="106" y="41"/>
                    <a:pt x="119" y="47"/>
                    <a:pt x="129" y="56"/>
                  </a:cubicBezTo>
                  <a:cubicBezTo>
                    <a:pt x="133" y="60"/>
                    <a:pt x="135" y="64"/>
                    <a:pt x="138" y="68"/>
                  </a:cubicBezTo>
                  <a:cubicBezTo>
                    <a:pt x="205" y="0"/>
                    <a:pt x="205" y="0"/>
                    <a:pt x="205" y="0"/>
                  </a:cubicBezTo>
                  <a:cubicBezTo>
                    <a:pt x="284" y="78"/>
                    <a:pt x="284" y="78"/>
                    <a:pt x="284" y="78"/>
                  </a:cubicBezTo>
                  <a:cubicBezTo>
                    <a:pt x="277" y="79"/>
                    <a:pt x="277" y="79"/>
                    <a:pt x="277" y="79"/>
                  </a:cubicBezTo>
                  <a:cubicBezTo>
                    <a:pt x="268" y="81"/>
                    <a:pt x="259" y="85"/>
                    <a:pt x="253" y="92"/>
                  </a:cubicBezTo>
                  <a:cubicBezTo>
                    <a:pt x="235" y="109"/>
                    <a:pt x="235" y="137"/>
                    <a:pt x="253" y="155"/>
                  </a:cubicBezTo>
                  <a:cubicBezTo>
                    <a:pt x="261" y="163"/>
                    <a:pt x="272" y="168"/>
                    <a:pt x="284" y="168"/>
                  </a:cubicBezTo>
                  <a:cubicBezTo>
                    <a:pt x="296" y="168"/>
                    <a:pt x="307" y="163"/>
                    <a:pt x="316" y="155"/>
                  </a:cubicBezTo>
                  <a:cubicBezTo>
                    <a:pt x="322" y="148"/>
                    <a:pt x="326" y="140"/>
                    <a:pt x="328" y="131"/>
                  </a:cubicBezTo>
                  <a:cubicBezTo>
                    <a:pt x="329" y="124"/>
                    <a:pt x="329" y="124"/>
                    <a:pt x="329" y="124"/>
                  </a:cubicBezTo>
                  <a:cubicBezTo>
                    <a:pt x="411" y="206"/>
                    <a:pt x="411" y="206"/>
                    <a:pt x="411" y="206"/>
                  </a:cubicBezTo>
                  <a:cubicBezTo>
                    <a:pt x="343" y="273"/>
                    <a:pt x="343" y="273"/>
                    <a:pt x="343" y="273"/>
                  </a:cubicBezTo>
                  <a:cubicBezTo>
                    <a:pt x="347" y="276"/>
                    <a:pt x="351" y="278"/>
                    <a:pt x="355" y="282"/>
                  </a:cubicBezTo>
                  <a:cubicBezTo>
                    <a:pt x="364" y="292"/>
                    <a:pt x="370" y="305"/>
                    <a:pt x="370" y="318"/>
                  </a:cubicBezTo>
                  <a:cubicBezTo>
                    <a:pt x="370" y="332"/>
                    <a:pt x="364" y="345"/>
                    <a:pt x="355" y="355"/>
                  </a:cubicBezTo>
                  <a:cubicBezTo>
                    <a:pt x="345" y="365"/>
                    <a:pt x="332" y="370"/>
                    <a:pt x="318" y="370"/>
                  </a:cubicBezTo>
                  <a:cubicBezTo>
                    <a:pt x="304" y="370"/>
                    <a:pt x="291" y="365"/>
                    <a:pt x="282" y="355"/>
                  </a:cubicBezTo>
                  <a:cubicBezTo>
                    <a:pt x="278" y="351"/>
                    <a:pt x="275" y="348"/>
                    <a:pt x="273" y="343"/>
                  </a:cubicBezTo>
                  <a:lnTo>
                    <a:pt x="205" y="411"/>
                  </a:lnTo>
                  <a:close/>
                  <a:moveTo>
                    <a:pt x="140" y="335"/>
                  </a:moveTo>
                  <a:cubicBezTo>
                    <a:pt x="205" y="401"/>
                    <a:pt x="205" y="401"/>
                    <a:pt x="205" y="401"/>
                  </a:cubicBezTo>
                  <a:cubicBezTo>
                    <a:pt x="275" y="331"/>
                    <a:pt x="275" y="331"/>
                    <a:pt x="275" y="331"/>
                  </a:cubicBezTo>
                  <a:cubicBezTo>
                    <a:pt x="277" y="336"/>
                    <a:pt x="277" y="336"/>
                    <a:pt x="277" y="336"/>
                  </a:cubicBezTo>
                  <a:cubicBezTo>
                    <a:pt x="280" y="341"/>
                    <a:pt x="283" y="346"/>
                    <a:pt x="287" y="350"/>
                  </a:cubicBezTo>
                  <a:cubicBezTo>
                    <a:pt x="295" y="358"/>
                    <a:pt x="306" y="363"/>
                    <a:pt x="318" y="363"/>
                  </a:cubicBezTo>
                  <a:cubicBezTo>
                    <a:pt x="330" y="363"/>
                    <a:pt x="341" y="358"/>
                    <a:pt x="350" y="350"/>
                  </a:cubicBezTo>
                  <a:cubicBezTo>
                    <a:pt x="358" y="341"/>
                    <a:pt x="363" y="330"/>
                    <a:pt x="363" y="318"/>
                  </a:cubicBezTo>
                  <a:cubicBezTo>
                    <a:pt x="363" y="306"/>
                    <a:pt x="358" y="295"/>
                    <a:pt x="350" y="287"/>
                  </a:cubicBezTo>
                  <a:cubicBezTo>
                    <a:pt x="346" y="283"/>
                    <a:pt x="341" y="280"/>
                    <a:pt x="336" y="278"/>
                  </a:cubicBezTo>
                  <a:cubicBezTo>
                    <a:pt x="331" y="275"/>
                    <a:pt x="331" y="275"/>
                    <a:pt x="331" y="275"/>
                  </a:cubicBezTo>
                  <a:cubicBezTo>
                    <a:pt x="401" y="206"/>
                    <a:pt x="401" y="206"/>
                    <a:pt x="401" y="206"/>
                  </a:cubicBezTo>
                  <a:cubicBezTo>
                    <a:pt x="334" y="138"/>
                    <a:pt x="334" y="138"/>
                    <a:pt x="334" y="138"/>
                  </a:cubicBezTo>
                  <a:cubicBezTo>
                    <a:pt x="331" y="146"/>
                    <a:pt x="327" y="154"/>
                    <a:pt x="321" y="160"/>
                  </a:cubicBezTo>
                  <a:cubicBezTo>
                    <a:pt x="311" y="170"/>
                    <a:pt x="298" y="175"/>
                    <a:pt x="284" y="175"/>
                  </a:cubicBezTo>
                  <a:cubicBezTo>
                    <a:pt x="270" y="175"/>
                    <a:pt x="257" y="170"/>
                    <a:pt x="248" y="160"/>
                  </a:cubicBezTo>
                  <a:cubicBezTo>
                    <a:pt x="227" y="140"/>
                    <a:pt x="227" y="107"/>
                    <a:pt x="248" y="87"/>
                  </a:cubicBezTo>
                  <a:cubicBezTo>
                    <a:pt x="254" y="81"/>
                    <a:pt x="261" y="76"/>
                    <a:pt x="269" y="74"/>
                  </a:cubicBezTo>
                  <a:cubicBezTo>
                    <a:pt x="205" y="10"/>
                    <a:pt x="205" y="10"/>
                    <a:pt x="205" y="10"/>
                  </a:cubicBezTo>
                  <a:cubicBezTo>
                    <a:pt x="136" y="80"/>
                    <a:pt x="136" y="80"/>
                    <a:pt x="136" y="80"/>
                  </a:cubicBezTo>
                  <a:cubicBezTo>
                    <a:pt x="133" y="75"/>
                    <a:pt x="133" y="75"/>
                    <a:pt x="133" y="75"/>
                  </a:cubicBezTo>
                  <a:cubicBezTo>
                    <a:pt x="131" y="70"/>
                    <a:pt x="128" y="65"/>
                    <a:pt x="124" y="61"/>
                  </a:cubicBezTo>
                  <a:cubicBezTo>
                    <a:pt x="116" y="53"/>
                    <a:pt x="105" y="48"/>
                    <a:pt x="93" y="48"/>
                  </a:cubicBezTo>
                  <a:cubicBezTo>
                    <a:pt x="81" y="48"/>
                    <a:pt x="70" y="53"/>
                    <a:pt x="61" y="61"/>
                  </a:cubicBezTo>
                  <a:cubicBezTo>
                    <a:pt x="53" y="70"/>
                    <a:pt x="48" y="81"/>
                    <a:pt x="48" y="93"/>
                  </a:cubicBezTo>
                  <a:cubicBezTo>
                    <a:pt x="48" y="105"/>
                    <a:pt x="53" y="116"/>
                    <a:pt x="61" y="124"/>
                  </a:cubicBezTo>
                  <a:cubicBezTo>
                    <a:pt x="65" y="128"/>
                    <a:pt x="70" y="131"/>
                    <a:pt x="75" y="134"/>
                  </a:cubicBezTo>
                  <a:cubicBezTo>
                    <a:pt x="80" y="136"/>
                    <a:pt x="80" y="136"/>
                    <a:pt x="80" y="136"/>
                  </a:cubicBezTo>
                  <a:cubicBezTo>
                    <a:pt x="10" y="206"/>
                    <a:pt x="10" y="206"/>
                    <a:pt x="10" y="206"/>
                  </a:cubicBezTo>
                  <a:cubicBezTo>
                    <a:pt x="72" y="268"/>
                    <a:pt x="72" y="268"/>
                    <a:pt x="72" y="268"/>
                  </a:cubicBezTo>
                  <a:cubicBezTo>
                    <a:pt x="75" y="262"/>
                    <a:pt x="78" y="256"/>
                    <a:pt x="83" y="251"/>
                  </a:cubicBezTo>
                  <a:cubicBezTo>
                    <a:pt x="93" y="242"/>
                    <a:pt x="106" y="236"/>
                    <a:pt x="119" y="236"/>
                  </a:cubicBezTo>
                  <a:cubicBezTo>
                    <a:pt x="133" y="236"/>
                    <a:pt x="146" y="242"/>
                    <a:pt x="156" y="251"/>
                  </a:cubicBezTo>
                  <a:cubicBezTo>
                    <a:pt x="176" y="272"/>
                    <a:pt x="176" y="304"/>
                    <a:pt x="156" y="324"/>
                  </a:cubicBezTo>
                  <a:cubicBezTo>
                    <a:pt x="151" y="329"/>
                    <a:pt x="146" y="333"/>
                    <a:pt x="140" y="3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grpSp>
        <p:nvGrpSpPr>
          <p:cNvPr id="71" name="Group 32"/>
          <p:cNvGrpSpPr/>
          <p:nvPr/>
        </p:nvGrpSpPr>
        <p:grpSpPr bwMode="auto">
          <a:xfrm>
            <a:off x="4403726" y="2180654"/>
            <a:ext cx="1746249" cy="1746249"/>
            <a:chOff x="2081" y="1355"/>
            <a:chExt cx="825" cy="825"/>
          </a:xfrm>
        </p:grpSpPr>
        <p:sp>
          <p:nvSpPr>
            <p:cNvPr id="72" name="Freeform 7"/>
            <p:cNvSpPr/>
            <p:nvPr/>
          </p:nvSpPr>
          <p:spPr bwMode="auto">
            <a:xfrm>
              <a:off x="2091" y="1365"/>
              <a:ext cx="805" cy="805"/>
            </a:xfrm>
            <a:custGeom>
              <a:avLst/>
              <a:gdLst>
                <a:gd name="T0" fmla="*/ 560 w 401"/>
                <a:gd name="T1" fmla="*/ 106 h 401"/>
                <a:gd name="T2" fmla="*/ 540 w 401"/>
                <a:gd name="T3" fmla="*/ 137 h 401"/>
                <a:gd name="T4" fmla="*/ 401 w 401"/>
                <a:gd name="T5" fmla="*/ 0 h 401"/>
                <a:gd name="T6" fmla="*/ 253 w 401"/>
                <a:gd name="T7" fmla="*/ 149 h 401"/>
                <a:gd name="T8" fmla="*/ 305 w 401"/>
                <a:gd name="T9" fmla="*/ 175 h 401"/>
                <a:gd name="T10" fmla="*/ 305 w 401"/>
                <a:gd name="T11" fmla="*/ 311 h 401"/>
                <a:gd name="T12" fmla="*/ 169 w 401"/>
                <a:gd name="T13" fmla="*/ 311 h 401"/>
                <a:gd name="T14" fmla="*/ 143 w 401"/>
                <a:gd name="T15" fmla="*/ 259 h 401"/>
                <a:gd name="T16" fmla="*/ 0 w 401"/>
                <a:gd name="T17" fmla="*/ 401 h 401"/>
                <a:gd name="T18" fmla="*/ 139 w 401"/>
                <a:gd name="T19" fmla="*/ 540 h 401"/>
                <a:gd name="T20" fmla="*/ 108 w 401"/>
                <a:gd name="T21" fmla="*/ 560 h 401"/>
                <a:gd name="T22" fmla="*/ 108 w 401"/>
                <a:gd name="T23" fmla="*/ 697 h 401"/>
                <a:gd name="T24" fmla="*/ 245 w 401"/>
                <a:gd name="T25" fmla="*/ 697 h 401"/>
                <a:gd name="T26" fmla="*/ 265 w 401"/>
                <a:gd name="T27" fmla="*/ 666 h 401"/>
                <a:gd name="T28" fmla="*/ 401 w 401"/>
                <a:gd name="T29" fmla="*/ 805 h 401"/>
                <a:gd name="T30" fmla="*/ 540 w 401"/>
                <a:gd name="T31" fmla="*/ 666 h 401"/>
                <a:gd name="T32" fmla="*/ 500 w 401"/>
                <a:gd name="T33" fmla="*/ 642 h 401"/>
                <a:gd name="T34" fmla="*/ 500 w 401"/>
                <a:gd name="T35" fmla="*/ 506 h 401"/>
                <a:gd name="T36" fmla="*/ 636 w 401"/>
                <a:gd name="T37" fmla="*/ 506 h 401"/>
                <a:gd name="T38" fmla="*/ 660 w 401"/>
                <a:gd name="T39" fmla="*/ 546 h 401"/>
                <a:gd name="T40" fmla="*/ 805 w 401"/>
                <a:gd name="T41" fmla="*/ 401 h 401"/>
                <a:gd name="T42" fmla="*/ 666 w 401"/>
                <a:gd name="T43" fmla="*/ 265 h 401"/>
                <a:gd name="T44" fmla="*/ 697 w 401"/>
                <a:gd name="T45" fmla="*/ 243 h 401"/>
                <a:gd name="T46" fmla="*/ 697 w 401"/>
                <a:gd name="T47" fmla="*/ 106 h 401"/>
                <a:gd name="T48" fmla="*/ 560 w 401"/>
                <a:gd name="T49" fmla="*/ 106 h 40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1" h="401">
                  <a:moveTo>
                    <a:pt x="279" y="53"/>
                  </a:moveTo>
                  <a:cubicBezTo>
                    <a:pt x="275" y="58"/>
                    <a:pt x="271" y="63"/>
                    <a:pt x="269" y="68"/>
                  </a:cubicBezTo>
                  <a:cubicBezTo>
                    <a:pt x="200" y="0"/>
                    <a:pt x="200" y="0"/>
                    <a:pt x="200" y="0"/>
                  </a:cubicBezTo>
                  <a:cubicBezTo>
                    <a:pt x="126" y="74"/>
                    <a:pt x="126" y="74"/>
                    <a:pt x="126" y="74"/>
                  </a:cubicBezTo>
                  <a:cubicBezTo>
                    <a:pt x="136" y="76"/>
                    <a:pt x="145" y="80"/>
                    <a:pt x="152" y="87"/>
                  </a:cubicBezTo>
                  <a:cubicBezTo>
                    <a:pt x="171" y="106"/>
                    <a:pt x="171" y="137"/>
                    <a:pt x="152" y="155"/>
                  </a:cubicBezTo>
                  <a:cubicBezTo>
                    <a:pt x="133" y="174"/>
                    <a:pt x="103" y="174"/>
                    <a:pt x="84" y="155"/>
                  </a:cubicBezTo>
                  <a:cubicBezTo>
                    <a:pt x="77" y="148"/>
                    <a:pt x="72" y="139"/>
                    <a:pt x="71" y="129"/>
                  </a:cubicBezTo>
                  <a:cubicBezTo>
                    <a:pt x="0" y="200"/>
                    <a:pt x="0" y="200"/>
                    <a:pt x="0" y="200"/>
                  </a:cubicBezTo>
                  <a:cubicBezTo>
                    <a:pt x="69" y="269"/>
                    <a:pt x="69" y="269"/>
                    <a:pt x="69" y="269"/>
                  </a:cubicBezTo>
                  <a:cubicBezTo>
                    <a:pt x="63" y="271"/>
                    <a:pt x="58" y="275"/>
                    <a:pt x="54" y="279"/>
                  </a:cubicBezTo>
                  <a:cubicBezTo>
                    <a:pt x="35" y="298"/>
                    <a:pt x="35" y="328"/>
                    <a:pt x="54" y="347"/>
                  </a:cubicBezTo>
                  <a:cubicBezTo>
                    <a:pt x="72" y="366"/>
                    <a:pt x="103" y="366"/>
                    <a:pt x="122" y="347"/>
                  </a:cubicBezTo>
                  <a:cubicBezTo>
                    <a:pt x="126" y="343"/>
                    <a:pt x="129" y="337"/>
                    <a:pt x="132" y="332"/>
                  </a:cubicBezTo>
                  <a:cubicBezTo>
                    <a:pt x="200" y="401"/>
                    <a:pt x="200" y="401"/>
                    <a:pt x="200" y="401"/>
                  </a:cubicBezTo>
                  <a:cubicBezTo>
                    <a:pt x="269" y="332"/>
                    <a:pt x="269" y="332"/>
                    <a:pt x="269" y="332"/>
                  </a:cubicBezTo>
                  <a:cubicBezTo>
                    <a:pt x="261" y="330"/>
                    <a:pt x="254" y="326"/>
                    <a:pt x="249" y="320"/>
                  </a:cubicBezTo>
                  <a:cubicBezTo>
                    <a:pt x="230" y="301"/>
                    <a:pt x="230" y="271"/>
                    <a:pt x="249" y="252"/>
                  </a:cubicBezTo>
                  <a:cubicBezTo>
                    <a:pt x="267" y="233"/>
                    <a:pt x="298" y="233"/>
                    <a:pt x="317" y="252"/>
                  </a:cubicBezTo>
                  <a:cubicBezTo>
                    <a:pt x="322" y="258"/>
                    <a:pt x="327" y="265"/>
                    <a:pt x="329" y="272"/>
                  </a:cubicBezTo>
                  <a:cubicBezTo>
                    <a:pt x="401" y="200"/>
                    <a:pt x="401" y="200"/>
                    <a:pt x="401" y="200"/>
                  </a:cubicBezTo>
                  <a:cubicBezTo>
                    <a:pt x="332" y="132"/>
                    <a:pt x="332" y="132"/>
                    <a:pt x="332" y="132"/>
                  </a:cubicBezTo>
                  <a:cubicBezTo>
                    <a:pt x="338" y="129"/>
                    <a:pt x="343" y="126"/>
                    <a:pt x="347" y="121"/>
                  </a:cubicBezTo>
                  <a:cubicBezTo>
                    <a:pt x="366" y="103"/>
                    <a:pt x="366" y="72"/>
                    <a:pt x="347" y="53"/>
                  </a:cubicBezTo>
                  <a:cubicBezTo>
                    <a:pt x="328" y="35"/>
                    <a:pt x="298" y="35"/>
                    <a:pt x="279" y="53"/>
                  </a:cubicBezTo>
                  <a:close/>
                </a:path>
              </a:pathLst>
            </a:custGeom>
            <a:solidFill>
              <a:srgbClr val="B8CAC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73" name="Freeform 8"/>
            <p:cNvSpPr>
              <a:spLocks noEditPoints="1"/>
            </p:cNvSpPr>
            <p:nvPr/>
          </p:nvSpPr>
          <p:spPr bwMode="auto">
            <a:xfrm>
              <a:off x="2081" y="1355"/>
              <a:ext cx="825" cy="825"/>
            </a:xfrm>
            <a:custGeom>
              <a:avLst/>
              <a:gdLst>
                <a:gd name="T0" fmla="*/ 277 w 411"/>
                <a:gd name="T1" fmla="*/ 689 h 411"/>
                <a:gd name="T2" fmla="*/ 187 w 411"/>
                <a:gd name="T3" fmla="*/ 743 h 411"/>
                <a:gd name="T4" fmla="*/ 112 w 411"/>
                <a:gd name="T5" fmla="*/ 564 h 411"/>
                <a:gd name="T6" fmla="*/ 0 w 411"/>
                <a:gd name="T7" fmla="*/ 411 h 411"/>
                <a:gd name="T8" fmla="*/ 159 w 411"/>
                <a:gd name="T9" fmla="*/ 269 h 411"/>
                <a:gd name="T10" fmla="*/ 247 w 411"/>
                <a:gd name="T11" fmla="*/ 343 h 411"/>
                <a:gd name="T12" fmla="*/ 311 w 411"/>
                <a:gd name="T13" fmla="*/ 191 h 411"/>
                <a:gd name="T14" fmla="*/ 249 w 411"/>
                <a:gd name="T15" fmla="*/ 163 h 411"/>
                <a:gd name="T16" fmla="*/ 548 w 411"/>
                <a:gd name="T17" fmla="*/ 134 h 411"/>
                <a:gd name="T18" fmla="*/ 638 w 411"/>
                <a:gd name="T19" fmla="*/ 82 h 411"/>
                <a:gd name="T20" fmla="*/ 713 w 411"/>
                <a:gd name="T21" fmla="*/ 259 h 411"/>
                <a:gd name="T22" fmla="*/ 825 w 411"/>
                <a:gd name="T23" fmla="*/ 411 h 411"/>
                <a:gd name="T24" fmla="*/ 662 w 411"/>
                <a:gd name="T25" fmla="*/ 558 h 411"/>
                <a:gd name="T26" fmla="*/ 578 w 411"/>
                <a:gd name="T27" fmla="*/ 496 h 411"/>
                <a:gd name="T28" fmla="*/ 514 w 411"/>
                <a:gd name="T29" fmla="*/ 648 h 411"/>
                <a:gd name="T30" fmla="*/ 564 w 411"/>
                <a:gd name="T31" fmla="*/ 672 h 411"/>
                <a:gd name="T32" fmla="*/ 273 w 411"/>
                <a:gd name="T33" fmla="*/ 664 h 411"/>
                <a:gd name="T34" fmla="*/ 536 w 411"/>
                <a:gd name="T35" fmla="*/ 680 h 411"/>
                <a:gd name="T36" fmla="*/ 504 w 411"/>
                <a:gd name="T37" fmla="*/ 512 h 411"/>
                <a:gd name="T38" fmla="*/ 650 w 411"/>
                <a:gd name="T39" fmla="*/ 512 h 411"/>
                <a:gd name="T40" fmla="*/ 805 w 411"/>
                <a:gd name="T41" fmla="*/ 411 h 411"/>
                <a:gd name="T42" fmla="*/ 674 w 411"/>
                <a:gd name="T43" fmla="*/ 267 h 411"/>
                <a:gd name="T44" fmla="*/ 703 w 411"/>
                <a:gd name="T45" fmla="*/ 122 h 411"/>
                <a:gd name="T46" fmla="*/ 576 w 411"/>
                <a:gd name="T47" fmla="*/ 122 h 411"/>
                <a:gd name="T48" fmla="*/ 552 w 411"/>
                <a:gd name="T49" fmla="*/ 161 h 411"/>
                <a:gd name="T50" fmla="*/ 277 w 411"/>
                <a:gd name="T51" fmla="*/ 155 h 411"/>
                <a:gd name="T52" fmla="*/ 321 w 411"/>
                <a:gd name="T53" fmla="*/ 327 h 411"/>
                <a:gd name="T54" fmla="*/ 175 w 411"/>
                <a:gd name="T55" fmla="*/ 327 h 411"/>
                <a:gd name="T56" fmla="*/ 20 w 411"/>
                <a:gd name="T57" fmla="*/ 411 h 411"/>
                <a:gd name="T58" fmla="*/ 151 w 411"/>
                <a:gd name="T59" fmla="*/ 556 h 411"/>
                <a:gd name="T60" fmla="*/ 122 w 411"/>
                <a:gd name="T61" fmla="*/ 701 h 411"/>
                <a:gd name="T62" fmla="*/ 249 w 411"/>
                <a:gd name="T63" fmla="*/ 701 h 411"/>
                <a:gd name="T64" fmla="*/ 273 w 411"/>
                <a:gd name="T65" fmla="*/ 664 h 4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1" h="411">
                  <a:moveTo>
                    <a:pt x="205" y="411"/>
                  </a:moveTo>
                  <a:cubicBezTo>
                    <a:pt x="138" y="343"/>
                    <a:pt x="138" y="343"/>
                    <a:pt x="138" y="343"/>
                  </a:cubicBezTo>
                  <a:cubicBezTo>
                    <a:pt x="135" y="347"/>
                    <a:pt x="133" y="351"/>
                    <a:pt x="129" y="354"/>
                  </a:cubicBezTo>
                  <a:cubicBezTo>
                    <a:pt x="119" y="364"/>
                    <a:pt x="106" y="370"/>
                    <a:pt x="93" y="370"/>
                  </a:cubicBezTo>
                  <a:cubicBezTo>
                    <a:pt x="79" y="370"/>
                    <a:pt x="66" y="364"/>
                    <a:pt x="56" y="354"/>
                  </a:cubicBezTo>
                  <a:cubicBezTo>
                    <a:pt x="36" y="334"/>
                    <a:pt x="36" y="302"/>
                    <a:pt x="56" y="281"/>
                  </a:cubicBezTo>
                  <a:cubicBezTo>
                    <a:pt x="59" y="278"/>
                    <a:pt x="63" y="275"/>
                    <a:pt x="68" y="273"/>
                  </a:cubicBezTo>
                  <a:cubicBezTo>
                    <a:pt x="0" y="205"/>
                    <a:pt x="0" y="205"/>
                    <a:pt x="0" y="205"/>
                  </a:cubicBezTo>
                  <a:cubicBezTo>
                    <a:pt x="78" y="127"/>
                    <a:pt x="78" y="127"/>
                    <a:pt x="78" y="127"/>
                  </a:cubicBezTo>
                  <a:cubicBezTo>
                    <a:pt x="79" y="134"/>
                    <a:pt x="79" y="134"/>
                    <a:pt x="79" y="134"/>
                  </a:cubicBezTo>
                  <a:cubicBezTo>
                    <a:pt x="81" y="143"/>
                    <a:pt x="85" y="151"/>
                    <a:pt x="92" y="158"/>
                  </a:cubicBezTo>
                  <a:cubicBezTo>
                    <a:pt x="100" y="166"/>
                    <a:pt x="111" y="171"/>
                    <a:pt x="123" y="171"/>
                  </a:cubicBezTo>
                  <a:cubicBezTo>
                    <a:pt x="135" y="171"/>
                    <a:pt x="146" y="166"/>
                    <a:pt x="155" y="158"/>
                  </a:cubicBezTo>
                  <a:cubicBezTo>
                    <a:pt x="172" y="141"/>
                    <a:pt x="172" y="112"/>
                    <a:pt x="155" y="95"/>
                  </a:cubicBezTo>
                  <a:cubicBezTo>
                    <a:pt x="148" y="88"/>
                    <a:pt x="140" y="84"/>
                    <a:pt x="130" y="83"/>
                  </a:cubicBezTo>
                  <a:cubicBezTo>
                    <a:pt x="124" y="81"/>
                    <a:pt x="124" y="81"/>
                    <a:pt x="124" y="81"/>
                  </a:cubicBezTo>
                  <a:cubicBezTo>
                    <a:pt x="205" y="0"/>
                    <a:pt x="205" y="0"/>
                    <a:pt x="205" y="0"/>
                  </a:cubicBezTo>
                  <a:cubicBezTo>
                    <a:pt x="273" y="67"/>
                    <a:pt x="273" y="67"/>
                    <a:pt x="273" y="67"/>
                  </a:cubicBezTo>
                  <a:cubicBezTo>
                    <a:pt x="275" y="63"/>
                    <a:pt x="278" y="59"/>
                    <a:pt x="282" y="56"/>
                  </a:cubicBezTo>
                  <a:cubicBezTo>
                    <a:pt x="291" y="46"/>
                    <a:pt x="304" y="41"/>
                    <a:pt x="318" y="41"/>
                  </a:cubicBezTo>
                  <a:cubicBezTo>
                    <a:pt x="332" y="41"/>
                    <a:pt x="345" y="46"/>
                    <a:pt x="355" y="56"/>
                  </a:cubicBezTo>
                  <a:cubicBezTo>
                    <a:pt x="375" y="76"/>
                    <a:pt x="375" y="109"/>
                    <a:pt x="355" y="129"/>
                  </a:cubicBezTo>
                  <a:cubicBezTo>
                    <a:pt x="351" y="132"/>
                    <a:pt x="347" y="135"/>
                    <a:pt x="343" y="138"/>
                  </a:cubicBezTo>
                  <a:cubicBezTo>
                    <a:pt x="411" y="205"/>
                    <a:pt x="411" y="205"/>
                    <a:pt x="411" y="205"/>
                  </a:cubicBezTo>
                  <a:cubicBezTo>
                    <a:pt x="332" y="284"/>
                    <a:pt x="332" y="284"/>
                    <a:pt x="332" y="284"/>
                  </a:cubicBezTo>
                  <a:cubicBezTo>
                    <a:pt x="330" y="278"/>
                    <a:pt x="330" y="278"/>
                    <a:pt x="330" y="278"/>
                  </a:cubicBezTo>
                  <a:cubicBezTo>
                    <a:pt x="328" y="271"/>
                    <a:pt x="324" y="265"/>
                    <a:pt x="319" y="260"/>
                  </a:cubicBezTo>
                  <a:cubicBezTo>
                    <a:pt x="311" y="251"/>
                    <a:pt x="300" y="247"/>
                    <a:pt x="288" y="247"/>
                  </a:cubicBezTo>
                  <a:cubicBezTo>
                    <a:pt x="276" y="247"/>
                    <a:pt x="265" y="251"/>
                    <a:pt x="256" y="260"/>
                  </a:cubicBezTo>
                  <a:cubicBezTo>
                    <a:pt x="239" y="277"/>
                    <a:pt x="239" y="305"/>
                    <a:pt x="256" y="323"/>
                  </a:cubicBezTo>
                  <a:cubicBezTo>
                    <a:pt x="261" y="328"/>
                    <a:pt x="268" y="332"/>
                    <a:pt x="275" y="334"/>
                  </a:cubicBezTo>
                  <a:cubicBezTo>
                    <a:pt x="281" y="335"/>
                    <a:pt x="281" y="335"/>
                    <a:pt x="281" y="335"/>
                  </a:cubicBezTo>
                  <a:lnTo>
                    <a:pt x="205" y="411"/>
                  </a:lnTo>
                  <a:close/>
                  <a:moveTo>
                    <a:pt x="136" y="331"/>
                  </a:moveTo>
                  <a:cubicBezTo>
                    <a:pt x="205" y="401"/>
                    <a:pt x="205" y="401"/>
                    <a:pt x="205" y="401"/>
                  </a:cubicBezTo>
                  <a:cubicBezTo>
                    <a:pt x="267" y="339"/>
                    <a:pt x="267" y="339"/>
                    <a:pt x="267" y="339"/>
                  </a:cubicBezTo>
                  <a:cubicBezTo>
                    <a:pt x="261" y="336"/>
                    <a:pt x="256" y="332"/>
                    <a:pt x="251" y="328"/>
                  </a:cubicBezTo>
                  <a:cubicBezTo>
                    <a:pt x="231" y="308"/>
                    <a:pt x="231" y="275"/>
                    <a:pt x="251" y="255"/>
                  </a:cubicBezTo>
                  <a:cubicBezTo>
                    <a:pt x="261" y="245"/>
                    <a:pt x="274" y="239"/>
                    <a:pt x="288" y="239"/>
                  </a:cubicBezTo>
                  <a:cubicBezTo>
                    <a:pt x="301" y="239"/>
                    <a:pt x="314" y="245"/>
                    <a:pt x="324" y="255"/>
                  </a:cubicBezTo>
                  <a:cubicBezTo>
                    <a:pt x="329" y="259"/>
                    <a:pt x="333" y="265"/>
                    <a:pt x="335" y="271"/>
                  </a:cubicBezTo>
                  <a:cubicBezTo>
                    <a:pt x="401" y="205"/>
                    <a:pt x="401" y="205"/>
                    <a:pt x="401" y="205"/>
                  </a:cubicBezTo>
                  <a:cubicBezTo>
                    <a:pt x="331" y="135"/>
                    <a:pt x="331" y="135"/>
                    <a:pt x="331" y="135"/>
                  </a:cubicBezTo>
                  <a:cubicBezTo>
                    <a:pt x="336" y="133"/>
                    <a:pt x="336" y="133"/>
                    <a:pt x="336" y="133"/>
                  </a:cubicBezTo>
                  <a:cubicBezTo>
                    <a:pt x="341" y="131"/>
                    <a:pt x="346" y="128"/>
                    <a:pt x="350" y="124"/>
                  </a:cubicBezTo>
                  <a:cubicBezTo>
                    <a:pt x="367" y="107"/>
                    <a:pt x="367" y="78"/>
                    <a:pt x="350" y="61"/>
                  </a:cubicBezTo>
                  <a:cubicBezTo>
                    <a:pt x="341" y="53"/>
                    <a:pt x="330" y="48"/>
                    <a:pt x="318" y="48"/>
                  </a:cubicBezTo>
                  <a:cubicBezTo>
                    <a:pt x="306" y="48"/>
                    <a:pt x="295" y="53"/>
                    <a:pt x="287" y="61"/>
                  </a:cubicBezTo>
                  <a:cubicBezTo>
                    <a:pt x="283" y="65"/>
                    <a:pt x="280" y="70"/>
                    <a:pt x="277" y="75"/>
                  </a:cubicBezTo>
                  <a:cubicBezTo>
                    <a:pt x="275" y="80"/>
                    <a:pt x="275" y="80"/>
                    <a:pt x="275" y="80"/>
                  </a:cubicBezTo>
                  <a:cubicBezTo>
                    <a:pt x="205" y="10"/>
                    <a:pt x="205" y="10"/>
                    <a:pt x="205" y="10"/>
                  </a:cubicBezTo>
                  <a:cubicBezTo>
                    <a:pt x="138" y="77"/>
                    <a:pt x="138" y="77"/>
                    <a:pt x="138" y="77"/>
                  </a:cubicBezTo>
                  <a:cubicBezTo>
                    <a:pt x="146" y="80"/>
                    <a:pt x="154" y="84"/>
                    <a:pt x="160" y="90"/>
                  </a:cubicBezTo>
                  <a:cubicBezTo>
                    <a:pt x="180" y="110"/>
                    <a:pt x="180" y="143"/>
                    <a:pt x="160" y="163"/>
                  </a:cubicBezTo>
                  <a:cubicBezTo>
                    <a:pt x="150" y="173"/>
                    <a:pt x="137" y="178"/>
                    <a:pt x="123" y="178"/>
                  </a:cubicBezTo>
                  <a:cubicBezTo>
                    <a:pt x="109" y="178"/>
                    <a:pt x="96" y="173"/>
                    <a:pt x="87" y="163"/>
                  </a:cubicBezTo>
                  <a:cubicBezTo>
                    <a:pt x="80" y="157"/>
                    <a:pt x="76" y="150"/>
                    <a:pt x="74" y="142"/>
                  </a:cubicBezTo>
                  <a:cubicBezTo>
                    <a:pt x="10" y="205"/>
                    <a:pt x="10" y="205"/>
                    <a:pt x="10" y="205"/>
                  </a:cubicBezTo>
                  <a:cubicBezTo>
                    <a:pt x="80" y="275"/>
                    <a:pt x="80" y="275"/>
                    <a:pt x="80" y="275"/>
                  </a:cubicBezTo>
                  <a:cubicBezTo>
                    <a:pt x="75" y="277"/>
                    <a:pt x="75" y="277"/>
                    <a:pt x="75" y="277"/>
                  </a:cubicBezTo>
                  <a:cubicBezTo>
                    <a:pt x="70" y="279"/>
                    <a:pt x="65" y="283"/>
                    <a:pt x="61" y="286"/>
                  </a:cubicBezTo>
                  <a:cubicBezTo>
                    <a:pt x="44" y="304"/>
                    <a:pt x="44" y="332"/>
                    <a:pt x="61" y="349"/>
                  </a:cubicBezTo>
                  <a:cubicBezTo>
                    <a:pt x="70" y="358"/>
                    <a:pt x="81" y="362"/>
                    <a:pt x="93" y="362"/>
                  </a:cubicBezTo>
                  <a:cubicBezTo>
                    <a:pt x="105" y="362"/>
                    <a:pt x="116" y="358"/>
                    <a:pt x="124" y="349"/>
                  </a:cubicBezTo>
                  <a:cubicBezTo>
                    <a:pt x="128" y="345"/>
                    <a:pt x="131" y="341"/>
                    <a:pt x="133" y="336"/>
                  </a:cubicBezTo>
                  <a:lnTo>
                    <a:pt x="136" y="3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grpSp>
        <p:nvGrpSpPr>
          <p:cNvPr id="74" name="Group 33"/>
          <p:cNvGrpSpPr/>
          <p:nvPr/>
        </p:nvGrpSpPr>
        <p:grpSpPr bwMode="auto">
          <a:xfrm>
            <a:off x="6056841" y="2199702"/>
            <a:ext cx="1703917" cy="1746251"/>
            <a:chOff x="2860" y="1367"/>
            <a:chExt cx="825" cy="825"/>
          </a:xfrm>
        </p:grpSpPr>
        <p:sp>
          <p:nvSpPr>
            <p:cNvPr id="75" name="Freeform 11"/>
            <p:cNvSpPr/>
            <p:nvPr/>
          </p:nvSpPr>
          <p:spPr bwMode="auto">
            <a:xfrm>
              <a:off x="2870" y="1377"/>
              <a:ext cx="805" cy="805"/>
            </a:xfrm>
            <a:custGeom>
              <a:avLst/>
              <a:gdLst>
                <a:gd name="T0" fmla="*/ 245 w 401"/>
                <a:gd name="T1" fmla="*/ 697 h 401"/>
                <a:gd name="T2" fmla="*/ 265 w 401"/>
                <a:gd name="T3" fmla="*/ 666 h 401"/>
                <a:gd name="T4" fmla="*/ 404 w 401"/>
                <a:gd name="T5" fmla="*/ 805 h 401"/>
                <a:gd name="T6" fmla="*/ 552 w 401"/>
                <a:gd name="T7" fmla="*/ 656 h 401"/>
                <a:gd name="T8" fmla="*/ 500 w 401"/>
                <a:gd name="T9" fmla="*/ 628 h 401"/>
                <a:gd name="T10" fmla="*/ 500 w 401"/>
                <a:gd name="T11" fmla="*/ 492 h 401"/>
                <a:gd name="T12" fmla="*/ 636 w 401"/>
                <a:gd name="T13" fmla="*/ 492 h 401"/>
                <a:gd name="T14" fmla="*/ 662 w 401"/>
                <a:gd name="T15" fmla="*/ 544 h 401"/>
                <a:gd name="T16" fmla="*/ 805 w 401"/>
                <a:gd name="T17" fmla="*/ 404 h 401"/>
                <a:gd name="T18" fmla="*/ 666 w 401"/>
                <a:gd name="T19" fmla="*/ 265 h 401"/>
                <a:gd name="T20" fmla="*/ 697 w 401"/>
                <a:gd name="T21" fmla="*/ 245 h 401"/>
                <a:gd name="T22" fmla="*/ 697 w 401"/>
                <a:gd name="T23" fmla="*/ 108 h 401"/>
                <a:gd name="T24" fmla="*/ 560 w 401"/>
                <a:gd name="T25" fmla="*/ 108 h 401"/>
                <a:gd name="T26" fmla="*/ 540 w 401"/>
                <a:gd name="T27" fmla="*/ 139 h 401"/>
                <a:gd name="T28" fmla="*/ 404 w 401"/>
                <a:gd name="T29" fmla="*/ 0 h 401"/>
                <a:gd name="T30" fmla="*/ 265 w 401"/>
                <a:gd name="T31" fmla="*/ 139 h 401"/>
                <a:gd name="T32" fmla="*/ 305 w 401"/>
                <a:gd name="T33" fmla="*/ 163 h 401"/>
                <a:gd name="T34" fmla="*/ 305 w 401"/>
                <a:gd name="T35" fmla="*/ 299 h 401"/>
                <a:gd name="T36" fmla="*/ 169 w 401"/>
                <a:gd name="T37" fmla="*/ 299 h 401"/>
                <a:gd name="T38" fmla="*/ 145 w 401"/>
                <a:gd name="T39" fmla="*/ 259 h 401"/>
                <a:gd name="T40" fmla="*/ 0 w 401"/>
                <a:gd name="T41" fmla="*/ 404 h 401"/>
                <a:gd name="T42" fmla="*/ 139 w 401"/>
                <a:gd name="T43" fmla="*/ 540 h 401"/>
                <a:gd name="T44" fmla="*/ 108 w 401"/>
                <a:gd name="T45" fmla="*/ 560 h 401"/>
                <a:gd name="T46" fmla="*/ 108 w 401"/>
                <a:gd name="T47" fmla="*/ 697 h 401"/>
                <a:gd name="T48" fmla="*/ 245 w 401"/>
                <a:gd name="T49" fmla="*/ 697 h 40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1" h="401">
                  <a:moveTo>
                    <a:pt x="122" y="347"/>
                  </a:moveTo>
                  <a:cubicBezTo>
                    <a:pt x="126" y="343"/>
                    <a:pt x="130" y="338"/>
                    <a:pt x="132" y="332"/>
                  </a:cubicBezTo>
                  <a:cubicBezTo>
                    <a:pt x="201" y="401"/>
                    <a:pt x="201" y="401"/>
                    <a:pt x="201" y="401"/>
                  </a:cubicBezTo>
                  <a:cubicBezTo>
                    <a:pt x="275" y="327"/>
                    <a:pt x="275" y="327"/>
                    <a:pt x="275" y="327"/>
                  </a:cubicBezTo>
                  <a:cubicBezTo>
                    <a:pt x="265" y="325"/>
                    <a:pt x="256" y="321"/>
                    <a:pt x="249" y="313"/>
                  </a:cubicBezTo>
                  <a:cubicBezTo>
                    <a:pt x="230" y="295"/>
                    <a:pt x="230" y="264"/>
                    <a:pt x="249" y="245"/>
                  </a:cubicBezTo>
                  <a:cubicBezTo>
                    <a:pt x="268" y="227"/>
                    <a:pt x="298" y="227"/>
                    <a:pt x="317" y="245"/>
                  </a:cubicBezTo>
                  <a:cubicBezTo>
                    <a:pt x="324" y="253"/>
                    <a:pt x="329" y="262"/>
                    <a:pt x="330" y="271"/>
                  </a:cubicBezTo>
                  <a:cubicBezTo>
                    <a:pt x="401" y="201"/>
                    <a:pt x="401" y="201"/>
                    <a:pt x="401" y="201"/>
                  </a:cubicBezTo>
                  <a:cubicBezTo>
                    <a:pt x="332" y="132"/>
                    <a:pt x="332" y="132"/>
                    <a:pt x="332" y="132"/>
                  </a:cubicBezTo>
                  <a:cubicBezTo>
                    <a:pt x="338" y="130"/>
                    <a:pt x="343" y="126"/>
                    <a:pt x="347" y="122"/>
                  </a:cubicBezTo>
                  <a:cubicBezTo>
                    <a:pt x="366" y="103"/>
                    <a:pt x="366" y="73"/>
                    <a:pt x="347" y="54"/>
                  </a:cubicBezTo>
                  <a:cubicBezTo>
                    <a:pt x="329" y="35"/>
                    <a:pt x="298" y="35"/>
                    <a:pt x="279" y="54"/>
                  </a:cubicBezTo>
                  <a:cubicBezTo>
                    <a:pt x="275" y="58"/>
                    <a:pt x="272" y="63"/>
                    <a:pt x="269" y="69"/>
                  </a:cubicBezTo>
                  <a:cubicBezTo>
                    <a:pt x="201" y="0"/>
                    <a:pt x="201" y="0"/>
                    <a:pt x="201" y="0"/>
                  </a:cubicBezTo>
                  <a:cubicBezTo>
                    <a:pt x="132" y="69"/>
                    <a:pt x="132" y="69"/>
                    <a:pt x="132" y="69"/>
                  </a:cubicBezTo>
                  <a:cubicBezTo>
                    <a:pt x="140" y="71"/>
                    <a:pt x="146" y="75"/>
                    <a:pt x="152" y="81"/>
                  </a:cubicBezTo>
                  <a:cubicBezTo>
                    <a:pt x="171" y="100"/>
                    <a:pt x="171" y="130"/>
                    <a:pt x="152" y="149"/>
                  </a:cubicBezTo>
                  <a:cubicBezTo>
                    <a:pt x="134" y="168"/>
                    <a:pt x="103" y="168"/>
                    <a:pt x="84" y="149"/>
                  </a:cubicBezTo>
                  <a:cubicBezTo>
                    <a:pt x="79" y="143"/>
                    <a:pt x="74" y="136"/>
                    <a:pt x="72" y="129"/>
                  </a:cubicBezTo>
                  <a:cubicBezTo>
                    <a:pt x="0" y="201"/>
                    <a:pt x="0" y="201"/>
                    <a:pt x="0" y="201"/>
                  </a:cubicBezTo>
                  <a:cubicBezTo>
                    <a:pt x="69" y="269"/>
                    <a:pt x="69" y="269"/>
                    <a:pt x="69" y="269"/>
                  </a:cubicBezTo>
                  <a:cubicBezTo>
                    <a:pt x="63" y="272"/>
                    <a:pt x="58" y="275"/>
                    <a:pt x="54" y="279"/>
                  </a:cubicBezTo>
                  <a:cubicBezTo>
                    <a:pt x="35" y="298"/>
                    <a:pt x="35" y="329"/>
                    <a:pt x="54" y="347"/>
                  </a:cubicBezTo>
                  <a:cubicBezTo>
                    <a:pt x="73" y="366"/>
                    <a:pt x="103" y="366"/>
                    <a:pt x="122" y="347"/>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76" name="Freeform 12"/>
            <p:cNvSpPr>
              <a:spLocks noEditPoints="1"/>
            </p:cNvSpPr>
            <p:nvPr/>
          </p:nvSpPr>
          <p:spPr bwMode="auto">
            <a:xfrm>
              <a:off x="2860" y="1367"/>
              <a:ext cx="825" cy="825"/>
            </a:xfrm>
            <a:custGeom>
              <a:avLst/>
              <a:gdLst>
                <a:gd name="T0" fmla="*/ 277 w 411"/>
                <a:gd name="T1" fmla="*/ 691 h 411"/>
                <a:gd name="T2" fmla="*/ 187 w 411"/>
                <a:gd name="T3" fmla="*/ 743 h 411"/>
                <a:gd name="T4" fmla="*/ 112 w 411"/>
                <a:gd name="T5" fmla="*/ 566 h 411"/>
                <a:gd name="T6" fmla="*/ 0 w 411"/>
                <a:gd name="T7" fmla="*/ 414 h 411"/>
                <a:gd name="T8" fmla="*/ 163 w 411"/>
                <a:gd name="T9" fmla="*/ 267 h 411"/>
                <a:gd name="T10" fmla="*/ 247 w 411"/>
                <a:gd name="T11" fmla="*/ 329 h 411"/>
                <a:gd name="T12" fmla="*/ 311 w 411"/>
                <a:gd name="T13" fmla="*/ 177 h 411"/>
                <a:gd name="T14" fmla="*/ 261 w 411"/>
                <a:gd name="T15" fmla="*/ 151 h 411"/>
                <a:gd name="T16" fmla="*/ 548 w 411"/>
                <a:gd name="T17" fmla="*/ 136 h 411"/>
                <a:gd name="T18" fmla="*/ 638 w 411"/>
                <a:gd name="T19" fmla="*/ 82 h 411"/>
                <a:gd name="T20" fmla="*/ 713 w 411"/>
                <a:gd name="T21" fmla="*/ 259 h 411"/>
                <a:gd name="T22" fmla="*/ 825 w 411"/>
                <a:gd name="T23" fmla="*/ 414 h 411"/>
                <a:gd name="T24" fmla="*/ 666 w 411"/>
                <a:gd name="T25" fmla="*/ 556 h 411"/>
                <a:gd name="T26" fmla="*/ 578 w 411"/>
                <a:gd name="T27" fmla="*/ 482 h 411"/>
                <a:gd name="T28" fmla="*/ 514 w 411"/>
                <a:gd name="T29" fmla="*/ 634 h 411"/>
                <a:gd name="T30" fmla="*/ 576 w 411"/>
                <a:gd name="T31" fmla="*/ 660 h 411"/>
                <a:gd name="T32" fmla="*/ 273 w 411"/>
                <a:gd name="T33" fmla="*/ 664 h 411"/>
                <a:gd name="T34" fmla="*/ 548 w 411"/>
                <a:gd name="T35" fmla="*/ 670 h 411"/>
                <a:gd name="T36" fmla="*/ 504 w 411"/>
                <a:gd name="T37" fmla="*/ 498 h 411"/>
                <a:gd name="T38" fmla="*/ 650 w 411"/>
                <a:gd name="T39" fmla="*/ 498 h 411"/>
                <a:gd name="T40" fmla="*/ 805 w 411"/>
                <a:gd name="T41" fmla="*/ 414 h 411"/>
                <a:gd name="T42" fmla="*/ 674 w 411"/>
                <a:gd name="T43" fmla="*/ 269 h 411"/>
                <a:gd name="T44" fmla="*/ 703 w 411"/>
                <a:gd name="T45" fmla="*/ 122 h 411"/>
                <a:gd name="T46" fmla="*/ 576 w 411"/>
                <a:gd name="T47" fmla="*/ 122 h 411"/>
                <a:gd name="T48" fmla="*/ 552 w 411"/>
                <a:gd name="T49" fmla="*/ 161 h 411"/>
                <a:gd name="T50" fmla="*/ 289 w 411"/>
                <a:gd name="T51" fmla="*/ 145 h 411"/>
                <a:gd name="T52" fmla="*/ 321 w 411"/>
                <a:gd name="T53" fmla="*/ 313 h 411"/>
                <a:gd name="T54" fmla="*/ 175 w 411"/>
                <a:gd name="T55" fmla="*/ 313 h 411"/>
                <a:gd name="T56" fmla="*/ 20 w 411"/>
                <a:gd name="T57" fmla="*/ 414 h 411"/>
                <a:gd name="T58" fmla="*/ 151 w 411"/>
                <a:gd name="T59" fmla="*/ 558 h 411"/>
                <a:gd name="T60" fmla="*/ 122 w 411"/>
                <a:gd name="T61" fmla="*/ 703 h 411"/>
                <a:gd name="T62" fmla="*/ 249 w 411"/>
                <a:gd name="T63" fmla="*/ 703 h 411"/>
                <a:gd name="T64" fmla="*/ 273 w 411"/>
                <a:gd name="T65" fmla="*/ 664 h 4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1" h="411">
                  <a:moveTo>
                    <a:pt x="206" y="411"/>
                  </a:moveTo>
                  <a:cubicBezTo>
                    <a:pt x="138" y="344"/>
                    <a:pt x="138" y="344"/>
                    <a:pt x="138" y="344"/>
                  </a:cubicBezTo>
                  <a:cubicBezTo>
                    <a:pt x="136" y="348"/>
                    <a:pt x="133" y="352"/>
                    <a:pt x="129" y="355"/>
                  </a:cubicBezTo>
                  <a:cubicBezTo>
                    <a:pt x="120" y="365"/>
                    <a:pt x="107" y="370"/>
                    <a:pt x="93" y="370"/>
                  </a:cubicBezTo>
                  <a:cubicBezTo>
                    <a:pt x="79" y="370"/>
                    <a:pt x="66" y="365"/>
                    <a:pt x="56" y="355"/>
                  </a:cubicBezTo>
                  <a:cubicBezTo>
                    <a:pt x="36" y="335"/>
                    <a:pt x="36" y="302"/>
                    <a:pt x="56" y="282"/>
                  </a:cubicBezTo>
                  <a:cubicBezTo>
                    <a:pt x="60" y="278"/>
                    <a:pt x="64" y="276"/>
                    <a:pt x="68" y="273"/>
                  </a:cubicBezTo>
                  <a:cubicBezTo>
                    <a:pt x="0" y="206"/>
                    <a:pt x="0" y="206"/>
                    <a:pt x="0" y="206"/>
                  </a:cubicBezTo>
                  <a:cubicBezTo>
                    <a:pt x="79" y="127"/>
                    <a:pt x="79" y="127"/>
                    <a:pt x="79" y="127"/>
                  </a:cubicBezTo>
                  <a:cubicBezTo>
                    <a:pt x="81" y="133"/>
                    <a:pt x="81" y="133"/>
                    <a:pt x="81" y="133"/>
                  </a:cubicBezTo>
                  <a:cubicBezTo>
                    <a:pt x="83" y="140"/>
                    <a:pt x="87" y="146"/>
                    <a:pt x="92" y="151"/>
                  </a:cubicBezTo>
                  <a:cubicBezTo>
                    <a:pt x="100" y="160"/>
                    <a:pt x="111" y="164"/>
                    <a:pt x="123" y="164"/>
                  </a:cubicBezTo>
                  <a:cubicBezTo>
                    <a:pt x="135" y="164"/>
                    <a:pt x="146" y="160"/>
                    <a:pt x="155" y="151"/>
                  </a:cubicBezTo>
                  <a:cubicBezTo>
                    <a:pt x="172" y="134"/>
                    <a:pt x="172" y="106"/>
                    <a:pt x="155" y="88"/>
                  </a:cubicBezTo>
                  <a:cubicBezTo>
                    <a:pt x="150" y="83"/>
                    <a:pt x="143" y="79"/>
                    <a:pt x="136" y="77"/>
                  </a:cubicBezTo>
                  <a:cubicBezTo>
                    <a:pt x="130" y="75"/>
                    <a:pt x="130" y="75"/>
                    <a:pt x="130" y="75"/>
                  </a:cubicBezTo>
                  <a:cubicBezTo>
                    <a:pt x="206" y="0"/>
                    <a:pt x="206" y="0"/>
                    <a:pt x="206" y="0"/>
                  </a:cubicBezTo>
                  <a:cubicBezTo>
                    <a:pt x="273" y="68"/>
                    <a:pt x="273" y="68"/>
                    <a:pt x="273" y="68"/>
                  </a:cubicBezTo>
                  <a:cubicBezTo>
                    <a:pt x="276" y="64"/>
                    <a:pt x="278" y="60"/>
                    <a:pt x="282" y="56"/>
                  </a:cubicBezTo>
                  <a:cubicBezTo>
                    <a:pt x="292" y="47"/>
                    <a:pt x="305" y="41"/>
                    <a:pt x="318" y="41"/>
                  </a:cubicBezTo>
                  <a:cubicBezTo>
                    <a:pt x="332" y="41"/>
                    <a:pt x="345" y="47"/>
                    <a:pt x="355" y="56"/>
                  </a:cubicBezTo>
                  <a:cubicBezTo>
                    <a:pt x="375" y="77"/>
                    <a:pt x="375" y="109"/>
                    <a:pt x="355" y="129"/>
                  </a:cubicBezTo>
                  <a:cubicBezTo>
                    <a:pt x="352" y="133"/>
                    <a:pt x="348" y="136"/>
                    <a:pt x="343" y="138"/>
                  </a:cubicBezTo>
                  <a:cubicBezTo>
                    <a:pt x="411" y="206"/>
                    <a:pt x="411" y="206"/>
                    <a:pt x="411" y="206"/>
                  </a:cubicBezTo>
                  <a:cubicBezTo>
                    <a:pt x="333" y="284"/>
                    <a:pt x="333" y="284"/>
                    <a:pt x="333" y="284"/>
                  </a:cubicBezTo>
                  <a:cubicBezTo>
                    <a:pt x="332" y="277"/>
                    <a:pt x="332" y="277"/>
                    <a:pt x="332" y="277"/>
                  </a:cubicBezTo>
                  <a:cubicBezTo>
                    <a:pt x="330" y="268"/>
                    <a:pt x="326" y="259"/>
                    <a:pt x="319" y="253"/>
                  </a:cubicBezTo>
                  <a:cubicBezTo>
                    <a:pt x="311" y="245"/>
                    <a:pt x="300" y="240"/>
                    <a:pt x="288" y="240"/>
                  </a:cubicBezTo>
                  <a:cubicBezTo>
                    <a:pt x="276" y="240"/>
                    <a:pt x="265" y="245"/>
                    <a:pt x="256" y="253"/>
                  </a:cubicBezTo>
                  <a:cubicBezTo>
                    <a:pt x="239" y="270"/>
                    <a:pt x="239" y="299"/>
                    <a:pt x="256" y="316"/>
                  </a:cubicBezTo>
                  <a:cubicBezTo>
                    <a:pt x="263" y="322"/>
                    <a:pt x="271" y="327"/>
                    <a:pt x="281" y="328"/>
                  </a:cubicBezTo>
                  <a:cubicBezTo>
                    <a:pt x="287" y="329"/>
                    <a:pt x="287" y="329"/>
                    <a:pt x="287" y="329"/>
                  </a:cubicBezTo>
                  <a:lnTo>
                    <a:pt x="206" y="411"/>
                  </a:lnTo>
                  <a:close/>
                  <a:moveTo>
                    <a:pt x="136" y="331"/>
                  </a:moveTo>
                  <a:cubicBezTo>
                    <a:pt x="206" y="401"/>
                    <a:pt x="206" y="401"/>
                    <a:pt x="206" y="401"/>
                  </a:cubicBezTo>
                  <a:cubicBezTo>
                    <a:pt x="273" y="334"/>
                    <a:pt x="273" y="334"/>
                    <a:pt x="273" y="334"/>
                  </a:cubicBezTo>
                  <a:cubicBezTo>
                    <a:pt x="265" y="331"/>
                    <a:pt x="257" y="327"/>
                    <a:pt x="251" y="321"/>
                  </a:cubicBezTo>
                  <a:cubicBezTo>
                    <a:pt x="231" y="301"/>
                    <a:pt x="231" y="268"/>
                    <a:pt x="251" y="248"/>
                  </a:cubicBezTo>
                  <a:cubicBezTo>
                    <a:pt x="261" y="238"/>
                    <a:pt x="274" y="233"/>
                    <a:pt x="288" y="233"/>
                  </a:cubicBezTo>
                  <a:cubicBezTo>
                    <a:pt x="302" y="233"/>
                    <a:pt x="315" y="238"/>
                    <a:pt x="324" y="248"/>
                  </a:cubicBezTo>
                  <a:cubicBezTo>
                    <a:pt x="331" y="254"/>
                    <a:pt x="335" y="261"/>
                    <a:pt x="337" y="269"/>
                  </a:cubicBezTo>
                  <a:cubicBezTo>
                    <a:pt x="401" y="206"/>
                    <a:pt x="401" y="206"/>
                    <a:pt x="401" y="206"/>
                  </a:cubicBezTo>
                  <a:cubicBezTo>
                    <a:pt x="331" y="136"/>
                    <a:pt x="331" y="136"/>
                    <a:pt x="331" y="136"/>
                  </a:cubicBezTo>
                  <a:cubicBezTo>
                    <a:pt x="336" y="134"/>
                    <a:pt x="336" y="134"/>
                    <a:pt x="336" y="134"/>
                  </a:cubicBezTo>
                  <a:cubicBezTo>
                    <a:pt x="341" y="131"/>
                    <a:pt x="346" y="128"/>
                    <a:pt x="350" y="124"/>
                  </a:cubicBezTo>
                  <a:cubicBezTo>
                    <a:pt x="367" y="107"/>
                    <a:pt x="367" y="79"/>
                    <a:pt x="350" y="61"/>
                  </a:cubicBezTo>
                  <a:cubicBezTo>
                    <a:pt x="341" y="53"/>
                    <a:pt x="330" y="48"/>
                    <a:pt x="318" y="48"/>
                  </a:cubicBezTo>
                  <a:cubicBezTo>
                    <a:pt x="306" y="48"/>
                    <a:pt x="295" y="53"/>
                    <a:pt x="287" y="61"/>
                  </a:cubicBezTo>
                  <a:cubicBezTo>
                    <a:pt x="283" y="65"/>
                    <a:pt x="280" y="70"/>
                    <a:pt x="278" y="75"/>
                  </a:cubicBezTo>
                  <a:cubicBezTo>
                    <a:pt x="275" y="80"/>
                    <a:pt x="275" y="80"/>
                    <a:pt x="275" y="80"/>
                  </a:cubicBezTo>
                  <a:cubicBezTo>
                    <a:pt x="206" y="10"/>
                    <a:pt x="206" y="10"/>
                    <a:pt x="206" y="10"/>
                  </a:cubicBezTo>
                  <a:cubicBezTo>
                    <a:pt x="144" y="72"/>
                    <a:pt x="144" y="72"/>
                    <a:pt x="144" y="72"/>
                  </a:cubicBezTo>
                  <a:cubicBezTo>
                    <a:pt x="150" y="75"/>
                    <a:pt x="155" y="79"/>
                    <a:pt x="160" y="83"/>
                  </a:cubicBezTo>
                  <a:cubicBezTo>
                    <a:pt x="180" y="103"/>
                    <a:pt x="180" y="136"/>
                    <a:pt x="160" y="156"/>
                  </a:cubicBezTo>
                  <a:cubicBezTo>
                    <a:pt x="150" y="166"/>
                    <a:pt x="137" y="171"/>
                    <a:pt x="123" y="171"/>
                  </a:cubicBezTo>
                  <a:cubicBezTo>
                    <a:pt x="110" y="171"/>
                    <a:pt x="97" y="166"/>
                    <a:pt x="87" y="156"/>
                  </a:cubicBezTo>
                  <a:cubicBezTo>
                    <a:pt x="82" y="152"/>
                    <a:pt x="78" y="146"/>
                    <a:pt x="76" y="140"/>
                  </a:cubicBezTo>
                  <a:cubicBezTo>
                    <a:pt x="10" y="206"/>
                    <a:pt x="10" y="206"/>
                    <a:pt x="10" y="206"/>
                  </a:cubicBezTo>
                  <a:cubicBezTo>
                    <a:pt x="80" y="275"/>
                    <a:pt x="80" y="275"/>
                    <a:pt x="80" y="275"/>
                  </a:cubicBezTo>
                  <a:cubicBezTo>
                    <a:pt x="75" y="278"/>
                    <a:pt x="75" y="278"/>
                    <a:pt x="75" y="278"/>
                  </a:cubicBezTo>
                  <a:cubicBezTo>
                    <a:pt x="70" y="280"/>
                    <a:pt x="65" y="283"/>
                    <a:pt x="61" y="287"/>
                  </a:cubicBezTo>
                  <a:cubicBezTo>
                    <a:pt x="44" y="304"/>
                    <a:pt x="44" y="333"/>
                    <a:pt x="61" y="350"/>
                  </a:cubicBezTo>
                  <a:cubicBezTo>
                    <a:pt x="70" y="358"/>
                    <a:pt x="81" y="363"/>
                    <a:pt x="93" y="363"/>
                  </a:cubicBezTo>
                  <a:cubicBezTo>
                    <a:pt x="105" y="363"/>
                    <a:pt x="116" y="358"/>
                    <a:pt x="124" y="350"/>
                  </a:cubicBezTo>
                  <a:cubicBezTo>
                    <a:pt x="128" y="346"/>
                    <a:pt x="131" y="341"/>
                    <a:pt x="134" y="336"/>
                  </a:cubicBezTo>
                  <a:lnTo>
                    <a:pt x="136" y="3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sp>
        <p:nvSpPr>
          <p:cNvPr id="2" name="矩形 1"/>
          <p:cNvSpPr/>
          <p:nvPr/>
        </p:nvSpPr>
        <p:spPr>
          <a:xfrm>
            <a:off x="585991" y="2733519"/>
            <a:ext cx="3884397" cy="1661993"/>
          </a:xfrm>
          <a:prstGeom prst="rect">
            <a:avLst/>
          </a:prstGeom>
        </p:spPr>
        <p:txBody>
          <a:bodyPr wrap="non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charset="0"/>
              </a:rPr>
              <a:t>3-5</a:t>
            </a:r>
            <a:r>
              <a:rPr kumimoji="0" lang="zh-CN" altLang="zh-CN"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charset="0"/>
              </a:rPr>
              <a:t>个智能设备</a:t>
            </a: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charset="0"/>
              </a:rPr>
              <a:t>，每周上网时间超过</a:t>
            </a:r>
            <a:r>
              <a:rPr kumimoji="0" lang="en-US" altLang="zh-CN"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charset="0"/>
              </a:rPr>
              <a:t>20h</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charset="0"/>
              </a:rPr>
              <a:t>拥有多个社交应用，每天花费时间超过</a:t>
            </a:r>
            <a:r>
              <a:rPr kumimoji="0" lang="en-US" altLang="zh-CN"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charset="0"/>
              </a:rPr>
              <a:t>1h</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zh-CN" sz="14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Gabriola" panose="04040605051002020D02" pitchFamily="82" charset="0"/>
              </a:rPr>
              <a:t>优质的成</a:t>
            </a:r>
            <a:r>
              <a:rPr kumimoji="0" lang="zh-CN" altLang="en-US" sz="14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Gabriola" panose="04040605051002020D02" pitchFamily="82" charset="0"/>
              </a:rPr>
              <a:t>长</a:t>
            </a:r>
            <a:r>
              <a:rPr kumimoji="0" lang="zh-CN" altLang="zh-CN" sz="14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Gabriola" panose="04040605051002020D02" pitchFamily="82" charset="0"/>
              </a:rPr>
              <a:t>生活环境</a:t>
            </a:r>
            <a:r>
              <a:rPr kumimoji="0" lang="zh-CN" altLang="en-US" sz="14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charset="0"/>
              </a:rPr>
              <a:t>，</a:t>
            </a:r>
            <a:r>
              <a:rPr kumimoji="0" lang="zh-CN" altLang="zh-CN" sz="14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Gabriola" panose="04040605051002020D02" pitchFamily="82" charset="0"/>
              </a:rPr>
              <a:t>强大的认知与创新⼒</a:t>
            </a:r>
            <a:endParaRPr kumimoji="0" lang="en-US" altLang="zh-CN" sz="14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Gabriola" panose="04040605051002020D02" pitchFamily="82"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kumimoji="0" lang="en-US" altLang="zh-CN" sz="1050" b="0" i="0" u="none" strike="noStrike" kern="100" cap="none" spc="0" normalizeH="0" baseline="0" noProof="0" dirty="0">
              <a:ln>
                <a:noFill/>
              </a:ln>
              <a:solidFill>
                <a:prstClr val="black"/>
              </a:solidFill>
              <a:effectLst/>
              <a:uLnTx/>
              <a:uFillTx/>
              <a:latin typeface="Arial" panose="020B0604020202020204"/>
              <a:ea typeface="等线" panose="02010600030101010101" pitchFamily="2" charset="-122"/>
              <a:cs typeface="Gabriola" panose="04040605051002020D02" pitchFamily="82"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050" b="0" i="0" u="none" strike="noStrike" kern="1200" cap="none" spc="0" normalizeH="0" baseline="0" noProof="0" dirty="0">
              <a:ln>
                <a:noFill/>
              </a:ln>
              <a:solidFill>
                <a:prstClr val="black"/>
              </a:solidFill>
              <a:effectLst/>
              <a:uLnTx/>
              <a:uFillTx/>
              <a:latin typeface="Arial" panose="020B0604020202020204"/>
              <a:ea typeface="等线" panose="02010600030101010101" pitchFamily="2" charset="-122"/>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5" name="矩形 4"/>
          <p:cNvSpPr/>
          <p:nvPr/>
        </p:nvSpPr>
        <p:spPr>
          <a:xfrm>
            <a:off x="7665791" y="6329997"/>
            <a:ext cx="4588368" cy="37362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注：数据摘取自红杉资本</a:t>
            </a:r>
            <a:r>
              <a:rPr kumimoji="0" lang="en-US" altLang="zh-CN" sz="14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《00</a:t>
            </a:r>
            <a:r>
              <a:rPr kumimoji="0" lang="zh-CN" altLang="en-US" sz="14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后泛娱乐研究报告</a:t>
            </a:r>
            <a:r>
              <a:rPr kumimoji="0" lang="en-US" altLang="zh-CN" sz="14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a:t>
            </a:r>
          </a:p>
        </p:txBody>
      </p:sp>
      <p:sp>
        <p:nvSpPr>
          <p:cNvPr id="31" name="矩形 30"/>
          <p:cNvSpPr/>
          <p:nvPr/>
        </p:nvSpPr>
        <p:spPr>
          <a:xfrm>
            <a:off x="7911042" y="2019986"/>
            <a:ext cx="4588368" cy="1021883"/>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兴趣驱动，主动甄别</a:t>
            </a:r>
            <a:endParaRPr kumimoji="0" lang="en-US" altLang="zh-CN" sz="1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多元文化的包容和接受度高</a:t>
            </a:r>
            <a:endParaRPr kumimoji="0" lang="en-US" altLang="zh-CN" sz="1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七成</a:t>
            </a:r>
            <a:r>
              <a:rPr kumimoji="0" lang="en-US" altLang="zh-CN" sz="1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00</a:t>
            </a:r>
            <a:r>
              <a:rPr kumimoji="0" lang="zh-CN" altLang="en-US" sz="1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后有自己的网络社交圈子</a:t>
            </a:r>
          </a:p>
        </p:txBody>
      </p:sp>
      <p:sp>
        <p:nvSpPr>
          <p:cNvPr id="32" name="矩形 31"/>
          <p:cNvSpPr/>
          <p:nvPr/>
        </p:nvSpPr>
        <p:spPr>
          <a:xfrm>
            <a:off x="8112049" y="3966032"/>
            <a:ext cx="3187493" cy="1991379"/>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特立独行、思维活跃</a:t>
            </a:r>
            <a:endParaRPr kumimoji="0" lang="en-US" altLang="zh-CN" sz="1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t>
            </a:r>
            <a:r>
              <a:rPr kumimoji="0" lang="zh-CN" altLang="en-US" sz="1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渴望发声、投票可行</a:t>
            </a:r>
            <a:endParaRPr kumimoji="0" lang="en-US" altLang="zh-CN" sz="1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打赏习惯形成，攀比冲动</a:t>
            </a:r>
            <a:endParaRPr kumimoji="0" lang="en-US" altLang="zh-CN" sz="1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愿意投⼊时间、 精⼒，既可以凭借爱好获得收⼊，也愿意付费</a:t>
            </a:r>
            <a:endParaRPr kumimoji="0" lang="en-US" altLang="zh-CN" sz="1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400" dirty="0">
                <a:solidFill>
                  <a:prstClr val="black"/>
                </a:solidFill>
                <a:latin typeface="Arial" panose="020B0604020202020204"/>
                <a:ea typeface="黑体" panose="02010609060101010101" pitchFamily="49" charset="-122"/>
              </a:rPr>
              <a:t>对赚钱、创业兴趣浓厚</a:t>
            </a:r>
            <a:endParaRPr kumimoji="0" lang="en-US" altLang="zh-CN" sz="1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33" name="矩形 32"/>
          <p:cNvSpPr/>
          <p:nvPr/>
        </p:nvSpPr>
        <p:spPr>
          <a:xfrm>
            <a:off x="901410" y="4613837"/>
            <a:ext cx="4588368" cy="1019959"/>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孤独与自由并存，喜欢互动体验感强的设计</a:t>
            </a:r>
            <a:endParaRPr kumimoji="0" lang="en-US" altLang="zh-CN" sz="1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有主动输出内容展示自己的动力，追求精神层面高于追求物质层面</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8257" y="2405971"/>
            <a:ext cx="1472418" cy="133371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300" fill="hold"/>
                                        <p:tgtEl>
                                          <p:spTgt spid="48"/>
                                        </p:tgtEl>
                                        <p:attrNameLst>
                                          <p:attrName>ppt_w</p:attrName>
                                        </p:attrNameLst>
                                      </p:cBhvr>
                                      <p:tavLst>
                                        <p:tav tm="0">
                                          <p:val>
                                            <p:fltVal val="0"/>
                                          </p:val>
                                        </p:tav>
                                        <p:tav tm="100000">
                                          <p:val>
                                            <p:strVal val="#ppt_w"/>
                                          </p:val>
                                        </p:tav>
                                      </p:tavLst>
                                    </p:anim>
                                    <p:anim calcmode="lin" valueType="num">
                                      <p:cBhvr>
                                        <p:cTn id="8" dur="300" fill="hold"/>
                                        <p:tgtEl>
                                          <p:spTgt spid="48"/>
                                        </p:tgtEl>
                                        <p:attrNameLst>
                                          <p:attrName>ppt_h</p:attrName>
                                        </p:attrNameLst>
                                      </p:cBhvr>
                                      <p:tavLst>
                                        <p:tav tm="0">
                                          <p:val>
                                            <p:fltVal val="0"/>
                                          </p:val>
                                        </p:tav>
                                        <p:tav tm="100000">
                                          <p:val>
                                            <p:strVal val="#ppt_h"/>
                                          </p:val>
                                        </p:tav>
                                      </p:tavLst>
                                    </p:anim>
                                  </p:childTnLst>
                                </p:cTn>
                              </p:par>
                              <p:par>
                                <p:cTn id="9" presetID="6" presetClass="emph" presetSubtype="0" autoRev="1" fill="hold" nodeType="withEffect">
                                  <p:stCondLst>
                                    <p:cond delay="300"/>
                                  </p:stCondLst>
                                  <p:childTnLst>
                                    <p:animScale>
                                      <p:cBhvr>
                                        <p:cTn id="10" dur="150" fill="hold"/>
                                        <p:tgtEl>
                                          <p:spTgt spid="48"/>
                                        </p:tgtEl>
                                      </p:cBhvr>
                                      <p:by x="110000" y="110000"/>
                                    </p:animScale>
                                  </p:childTnLst>
                                </p:cTn>
                              </p:par>
                              <p:par>
                                <p:cTn id="11" presetID="23" presetClass="entr" presetSubtype="16" fill="hold" nodeType="withEffect">
                                  <p:stCondLst>
                                    <p:cond delay="100"/>
                                  </p:stCondLst>
                                  <p:childTnLst>
                                    <p:set>
                                      <p:cBhvr>
                                        <p:cTn id="12" dur="1" fill="hold">
                                          <p:stCondLst>
                                            <p:cond delay="0"/>
                                          </p:stCondLst>
                                        </p:cTn>
                                        <p:tgtEl>
                                          <p:spTgt spid="68"/>
                                        </p:tgtEl>
                                        <p:attrNameLst>
                                          <p:attrName>style.visibility</p:attrName>
                                        </p:attrNameLst>
                                      </p:cBhvr>
                                      <p:to>
                                        <p:strVal val="visible"/>
                                      </p:to>
                                    </p:set>
                                    <p:anim calcmode="lin" valueType="num">
                                      <p:cBhvr>
                                        <p:cTn id="13" dur="300" fill="hold"/>
                                        <p:tgtEl>
                                          <p:spTgt spid="68"/>
                                        </p:tgtEl>
                                        <p:attrNameLst>
                                          <p:attrName>ppt_w</p:attrName>
                                        </p:attrNameLst>
                                      </p:cBhvr>
                                      <p:tavLst>
                                        <p:tav tm="0">
                                          <p:val>
                                            <p:fltVal val="0"/>
                                          </p:val>
                                        </p:tav>
                                        <p:tav tm="100000">
                                          <p:val>
                                            <p:strVal val="#ppt_w"/>
                                          </p:val>
                                        </p:tav>
                                      </p:tavLst>
                                    </p:anim>
                                    <p:anim calcmode="lin" valueType="num">
                                      <p:cBhvr>
                                        <p:cTn id="14" dur="300" fill="hold"/>
                                        <p:tgtEl>
                                          <p:spTgt spid="68"/>
                                        </p:tgtEl>
                                        <p:attrNameLst>
                                          <p:attrName>ppt_h</p:attrName>
                                        </p:attrNameLst>
                                      </p:cBhvr>
                                      <p:tavLst>
                                        <p:tav tm="0">
                                          <p:val>
                                            <p:fltVal val="0"/>
                                          </p:val>
                                        </p:tav>
                                        <p:tav tm="100000">
                                          <p:val>
                                            <p:strVal val="#ppt_h"/>
                                          </p:val>
                                        </p:tav>
                                      </p:tavLst>
                                    </p:anim>
                                  </p:childTnLst>
                                </p:cTn>
                              </p:par>
                              <p:par>
                                <p:cTn id="15" presetID="6" presetClass="emph" presetSubtype="0" autoRev="1" fill="hold" nodeType="withEffect">
                                  <p:stCondLst>
                                    <p:cond delay="400"/>
                                  </p:stCondLst>
                                  <p:childTnLst>
                                    <p:animScale>
                                      <p:cBhvr>
                                        <p:cTn id="16" dur="150" fill="hold"/>
                                        <p:tgtEl>
                                          <p:spTgt spid="68"/>
                                        </p:tgtEl>
                                      </p:cBhvr>
                                      <p:by x="110000" y="110000"/>
                                    </p:animScale>
                                  </p:childTnLst>
                                </p:cTn>
                              </p:par>
                              <p:par>
                                <p:cTn id="17" presetID="23" presetClass="entr" presetSubtype="16" fill="hold" nodeType="withEffect">
                                  <p:stCondLst>
                                    <p:cond delay="200"/>
                                  </p:stCondLst>
                                  <p:childTnLst>
                                    <p:set>
                                      <p:cBhvr>
                                        <p:cTn id="18" dur="1" fill="hold">
                                          <p:stCondLst>
                                            <p:cond delay="0"/>
                                          </p:stCondLst>
                                        </p:cTn>
                                        <p:tgtEl>
                                          <p:spTgt spid="71"/>
                                        </p:tgtEl>
                                        <p:attrNameLst>
                                          <p:attrName>style.visibility</p:attrName>
                                        </p:attrNameLst>
                                      </p:cBhvr>
                                      <p:to>
                                        <p:strVal val="visible"/>
                                      </p:to>
                                    </p:set>
                                    <p:anim calcmode="lin" valueType="num">
                                      <p:cBhvr>
                                        <p:cTn id="19" dur="300" fill="hold"/>
                                        <p:tgtEl>
                                          <p:spTgt spid="71"/>
                                        </p:tgtEl>
                                        <p:attrNameLst>
                                          <p:attrName>ppt_w</p:attrName>
                                        </p:attrNameLst>
                                      </p:cBhvr>
                                      <p:tavLst>
                                        <p:tav tm="0">
                                          <p:val>
                                            <p:fltVal val="0"/>
                                          </p:val>
                                        </p:tav>
                                        <p:tav tm="100000">
                                          <p:val>
                                            <p:strVal val="#ppt_w"/>
                                          </p:val>
                                        </p:tav>
                                      </p:tavLst>
                                    </p:anim>
                                    <p:anim calcmode="lin" valueType="num">
                                      <p:cBhvr>
                                        <p:cTn id="20" dur="300" fill="hold"/>
                                        <p:tgtEl>
                                          <p:spTgt spid="71"/>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500"/>
                                  </p:stCondLst>
                                  <p:childTnLst>
                                    <p:animScale>
                                      <p:cBhvr>
                                        <p:cTn id="22" dur="150" fill="hold"/>
                                        <p:tgtEl>
                                          <p:spTgt spid="71"/>
                                        </p:tgtEl>
                                      </p:cBhvr>
                                      <p:by x="110000" y="110000"/>
                                    </p:animScale>
                                  </p:childTnLst>
                                </p:cTn>
                              </p:par>
                              <p:par>
                                <p:cTn id="23" presetID="23" presetClass="entr" presetSubtype="16" fill="hold" nodeType="withEffect">
                                  <p:stCondLst>
                                    <p:cond delay="300"/>
                                  </p:stCondLst>
                                  <p:childTnLst>
                                    <p:set>
                                      <p:cBhvr>
                                        <p:cTn id="24" dur="1" fill="hold">
                                          <p:stCondLst>
                                            <p:cond delay="0"/>
                                          </p:stCondLst>
                                        </p:cTn>
                                        <p:tgtEl>
                                          <p:spTgt spid="74"/>
                                        </p:tgtEl>
                                        <p:attrNameLst>
                                          <p:attrName>style.visibility</p:attrName>
                                        </p:attrNameLst>
                                      </p:cBhvr>
                                      <p:to>
                                        <p:strVal val="visible"/>
                                      </p:to>
                                    </p:set>
                                    <p:anim calcmode="lin" valueType="num">
                                      <p:cBhvr>
                                        <p:cTn id="25" dur="300" fill="hold"/>
                                        <p:tgtEl>
                                          <p:spTgt spid="74"/>
                                        </p:tgtEl>
                                        <p:attrNameLst>
                                          <p:attrName>ppt_w</p:attrName>
                                        </p:attrNameLst>
                                      </p:cBhvr>
                                      <p:tavLst>
                                        <p:tav tm="0">
                                          <p:val>
                                            <p:fltVal val="0"/>
                                          </p:val>
                                        </p:tav>
                                        <p:tav tm="100000">
                                          <p:val>
                                            <p:strVal val="#ppt_w"/>
                                          </p:val>
                                        </p:tav>
                                      </p:tavLst>
                                    </p:anim>
                                    <p:anim calcmode="lin" valueType="num">
                                      <p:cBhvr>
                                        <p:cTn id="26" dur="300" fill="hold"/>
                                        <p:tgtEl>
                                          <p:spTgt spid="74"/>
                                        </p:tgtEl>
                                        <p:attrNameLst>
                                          <p:attrName>ppt_h</p:attrName>
                                        </p:attrNameLst>
                                      </p:cBhvr>
                                      <p:tavLst>
                                        <p:tav tm="0">
                                          <p:val>
                                            <p:fltVal val="0"/>
                                          </p:val>
                                        </p:tav>
                                        <p:tav tm="100000">
                                          <p:val>
                                            <p:strVal val="#ppt_h"/>
                                          </p:val>
                                        </p:tav>
                                      </p:tavLst>
                                    </p:anim>
                                  </p:childTnLst>
                                </p:cTn>
                              </p:par>
                              <p:par>
                                <p:cTn id="27" presetID="6" presetClass="emph" presetSubtype="0" autoRev="1" fill="hold" nodeType="withEffect">
                                  <p:stCondLst>
                                    <p:cond delay="600"/>
                                  </p:stCondLst>
                                  <p:childTnLst>
                                    <p:animScale>
                                      <p:cBhvr>
                                        <p:cTn id="28" dur="150" fill="hold"/>
                                        <p:tgtEl>
                                          <p:spTgt spid="74"/>
                                        </p:tgtEl>
                                      </p:cBhvr>
                                      <p:by x="110000" y="110000"/>
                                    </p:animScale>
                                  </p:childTnLst>
                                </p:cTn>
                              </p:par>
                              <p:par>
                                <p:cTn id="29" presetID="53" presetClass="entr" presetSubtype="16" fill="hold" grpId="0" nodeType="withEffect">
                                  <p:stCondLst>
                                    <p:cond delay="100"/>
                                  </p:stCondLst>
                                  <p:childTnLst>
                                    <p:set>
                                      <p:cBhvr>
                                        <p:cTn id="30" dur="1" fill="hold">
                                          <p:stCondLst>
                                            <p:cond delay="0"/>
                                          </p:stCondLst>
                                        </p:cTn>
                                        <p:tgtEl>
                                          <p:spTgt spid="47"/>
                                        </p:tgtEl>
                                        <p:attrNameLst>
                                          <p:attrName>style.visibility</p:attrName>
                                        </p:attrNameLst>
                                      </p:cBhvr>
                                      <p:to>
                                        <p:strVal val="visible"/>
                                      </p:to>
                                    </p:set>
                                    <p:anim calcmode="lin" valueType="num">
                                      <p:cBhvr>
                                        <p:cTn id="31" dur="500" fill="hold"/>
                                        <p:tgtEl>
                                          <p:spTgt spid="47"/>
                                        </p:tgtEl>
                                        <p:attrNameLst>
                                          <p:attrName>ppt_w</p:attrName>
                                        </p:attrNameLst>
                                      </p:cBhvr>
                                      <p:tavLst>
                                        <p:tav tm="0">
                                          <p:val>
                                            <p:fltVal val="0"/>
                                          </p:val>
                                        </p:tav>
                                        <p:tav tm="100000">
                                          <p:val>
                                            <p:strVal val="#ppt_w"/>
                                          </p:val>
                                        </p:tav>
                                      </p:tavLst>
                                    </p:anim>
                                    <p:anim calcmode="lin" valueType="num">
                                      <p:cBhvr>
                                        <p:cTn id="32" dur="500" fill="hold"/>
                                        <p:tgtEl>
                                          <p:spTgt spid="47"/>
                                        </p:tgtEl>
                                        <p:attrNameLst>
                                          <p:attrName>ppt_h</p:attrName>
                                        </p:attrNameLst>
                                      </p:cBhvr>
                                      <p:tavLst>
                                        <p:tav tm="0">
                                          <p:val>
                                            <p:fltVal val="0"/>
                                          </p:val>
                                        </p:tav>
                                        <p:tav tm="100000">
                                          <p:val>
                                            <p:strVal val="#ppt_h"/>
                                          </p:val>
                                        </p:tav>
                                      </p:tavLst>
                                    </p:anim>
                                    <p:animEffect transition="in" filter="fade">
                                      <p:cBhvr>
                                        <p:cTn id="33" dur="500"/>
                                        <p:tgtEl>
                                          <p:spTgt spid="47"/>
                                        </p:tgtEl>
                                      </p:cBhvr>
                                    </p:animEffect>
                                  </p:childTnLst>
                                </p:cTn>
                              </p:par>
                              <p:par>
                                <p:cTn id="34" presetID="22" presetClass="entr" presetSubtype="2" fill="hold" grpId="0" nodeType="withEffect">
                                  <p:stCondLst>
                                    <p:cond delay="300"/>
                                  </p:stCondLst>
                                  <p:childTnLst>
                                    <p:set>
                                      <p:cBhvr>
                                        <p:cTn id="35" dur="1" fill="hold">
                                          <p:stCondLst>
                                            <p:cond delay="0"/>
                                          </p:stCondLst>
                                        </p:cTn>
                                        <p:tgtEl>
                                          <p:spTgt spid="53"/>
                                        </p:tgtEl>
                                        <p:attrNameLst>
                                          <p:attrName>style.visibility</p:attrName>
                                        </p:attrNameLst>
                                      </p:cBhvr>
                                      <p:to>
                                        <p:strVal val="visible"/>
                                      </p:to>
                                    </p:set>
                                    <p:animEffect transition="in" filter="wipe(right)">
                                      <p:cBhvr>
                                        <p:cTn id="36" dur="500"/>
                                        <p:tgtEl>
                                          <p:spTgt spid="53"/>
                                        </p:tgtEl>
                                      </p:cBhvr>
                                    </p:animEffect>
                                  </p:childTnLst>
                                </p:cTn>
                              </p:par>
                              <p:par>
                                <p:cTn id="37" presetID="22" presetClass="entr" presetSubtype="8" fill="hold" grpId="0" nodeType="withEffect">
                                  <p:stCondLst>
                                    <p:cond delay="400"/>
                                  </p:stCondLst>
                                  <p:childTnLst>
                                    <p:set>
                                      <p:cBhvr>
                                        <p:cTn id="38" dur="1" fill="hold">
                                          <p:stCondLst>
                                            <p:cond delay="0"/>
                                          </p:stCondLst>
                                        </p:cTn>
                                        <p:tgtEl>
                                          <p:spTgt spid="56"/>
                                        </p:tgtEl>
                                        <p:attrNameLst>
                                          <p:attrName>style.visibility</p:attrName>
                                        </p:attrNameLst>
                                      </p:cBhvr>
                                      <p:to>
                                        <p:strVal val="visible"/>
                                      </p:to>
                                    </p:set>
                                    <p:animEffect transition="in" filter="wipe(left)">
                                      <p:cBhvr>
                                        <p:cTn id="39" dur="500"/>
                                        <p:tgtEl>
                                          <p:spTgt spid="56"/>
                                        </p:tgtEl>
                                      </p:cBhvr>
                                    </p:animEffect>
                                  </p:childTnLst>
                                </p:cTn>
                              </p:par>
                              <p:par>
                                <p:cTn id="40" presetID="22" presetClass="entr" presetSubtype="2" fill="hold" grpId="0" nodeType="withEffect">
                                  <p:stCondLst>
                                    <p:cond delay="500"/>
                                  </p:stCondLst>
                                  <p:childTnLst>
                                    <p:set>
                                      <p:cBhvr>
                                        <p:cTn id="41" dur="1" fill="hold">
                                          <p:stCondLst>
                                            <p:cond delay="0"/>
                                          </p:stCondLst>
                                        </p:cTn>
                                        <p:tgtEl>
                                          <p:spTgt spid="55"/>
                                        </p:tgtEl>
                                        <p:attrNameLst>
                                          <p:attrName>style.visibility</p:attrName>
                                        </p:attrNameLst>
                                      </p:cBhvr>
                                      <p:to>
                                        <p:strVal val="visible"/>
                                      </p:to>
                                    </p:set>
                                    <p:animEffect transition="in" filter="wipe(right)">
                                      <p:cBhvr>
                                        <p:cTn id="42" dur="500"/>
                                        <p:tgtEl>
                                          <p:spTgt spid="55"/>
                                        </p:tgtEl>
                                      </p:cBhvr>
                                    </p:animEffect>
                                  </p:childTnLst>
                                </p:cTn>
                              </p:par>
                              <p:par>
                                <p:cTn id="43" presetID="22" presetClass="entr" presetSubtype="8" fill="hold" grpId="0" nodeType="withEffect">
                                  <p:stCondLst>
                                    <p:cond delay="600"/>
                                  </p:stCondLst>
                                  <p:childTnLst>
                                    <p:set>
                                      <p:cBhvr>
                                        <p:cTn id="44" dur="1" fill="hold">
                                          <p:stCondLst>
                                            <p:cond delay="0"/>
                                          </p:stCondLst>
                                        </p:cTn>
                                        <p:tgtEl>
                                          <p:spTgt spid="54"/>
                                        </p:tgtEl>
                                        <p:attrNameLst>
                                          <p:attrName>style.visibility</p:attrName>
                                        </p:attrNameLst>
                                      </p:cBhvr>
                                      <p:to>
                                        <p:strVal val="visible"/>
                                      </p:to>
                                    </p:set>
                                    <p:animEffect transition="in" filter="wipe(left)">
                                      <p:cBhvr>
                                        <p:cTn id="45" dur="500"/>
                                        <p:tgtEl>
                                          <p:spTgt spid="54"/>
                                        </p:tgtEl>
                                      </p:cBhvr>
                                    </p:animEffect>
                                  </p:childTnLst>
                                </p:cTn>
                              </p:par>
                              <p:par>
                                <p:cTn id="46" presetID="22" presetClass="entr" presetSubtype="2" fill="hold" grpId="0" nodeType="withEffect">
                                  <p:stCondLst>
                                    <p:cond delay="800"/>
                                  </p:stCondLst>
                                  <p:childTnLst>
                                    <p:set>
                                      <p:cBhvr>
                                        <p:cTn id="47" dur="1" fill="hold">
                                          <p:stCondLst>
                                            <p:cond delay="0"/>
                                          </p:stCondLst>
                                        </p:cTn>
                                        <p:tgtEl>
                                          <p:spTgt spid="57"/>
                                        </p:tgtEl>
                                        <p:attrNameLst>
                                          <p:attrName>style.visibility</p:attrName>
                                        </p:attrNameLst>
                                      </p:cBhvr>
                                      <p:to>
                                        <p:strVal val="visible"/>
                                      </p:to>
                                    </p:set>
                                    <p:animEffect transition="in" filter="wipe(right)">
                                      <p:cBhvr>
                                        <p:cTn id="48" dur="500"/>
                                        <p:tgtEl>
                                          <p:spTgt spid="57"/>
                                        </p:tgtEl>
                                      </p:cBhvr>
                                    </p:animEffect>
                                  </p:childTnLst>
                                </p:cTn>
                              </p:par>
                              <p:par>
                                <p:cTn id="49" presetID="22" presetClass="entr" presetSubtype="2" fill="hold" grpId="0" nodeType="withEffect">
                                  <p:stCondLst>
                                    <p:cond delay="800"/>
                                  </p:stCondLst>
                                  <p:childTnLst>
                                    <p:set>
                                      <p:cBhvr>
                                        <p:cTn id="50" dur="1" fill="hold">
                                          <p:stCondLst>
                                            <p:cond delay="0"/>
                                          </p:stCondLst>
                                        </p:cTn>
                                        <p:tgtEl>
                                          <p:spTgt spid="58"/>
                                        </p:tgtEl>
                                        <p:attrNameLst>
                                          <p:attrName>style.visibility</p:attrName>
                                        </p:attrNameLst>
                                      </p:cBhvr>
                                      <p:to>
                                        <p:strVal val="visible"/>
                                      </p:to>
                                    </p:set>
                                    <p:animEffect transition="in" filter="wipe(right)">
                                      <p:cBhvr>
                                        <p:cTn id="51" dur="500"/>
                                        <p:tgtEl>
                                          <p:spTgt spid="58"/>
                                        </p:tgtEl>
                                      </p:cBhvr>
                                    </p:animEffect>
                                  </p:childTnLst>
                                </p:cTn>
                              </p:par>
                              <p:par>
                                <p:cTn id="52" presetID="22" presetClass="entr" presetSubtype="8" fill="hold" grpId="0" nodeType="withEffect">
                                  <p:stCondLst>
                                    <p:cond delay="900"/>
                                  </p:stCondLst>
                                  <p:childTnLst>
                                    <p:set>
                                      <p:cBhvr>
                                        <p:cTn id="53" dur="1" fill="hold">
                                          <p:stCondLst>
                                            <p:cond delay="0"/>
                                          </p:stCondLst>
                                        </p:cTn>
                                        <p:tgtEl>
                                          <p:spTgt spid="65"/>
                                        </p:tgtEl>
                                        <p:attrNameLst>
                                          <p:attrName>style.visibility</p:attrName>
                                        </p:attrNameLst>
                                      </p:cBhvr>
                                      <p:to>
                                        <p:strVal val="visible"/>
                                      </p:to>
                                    </p:set>
                                    <p:animEffect transition="in" filter="wipe(left)">
                                      <p:cBhvr>
                                        <p:cTn id="54" dur="500"/>
                                        <p:tgtEl>
                                          <p:spTgt spid="65"/>
                                        </p:tgtEl>
                                      </p:cBhvr>
                                    </p:animEffect>
                                  </p:childTnLst>
                                </p:cTn>
                              </p:par>
                              <p:par>
                                <p:cTn id="55" presetID="22" presetClass="entr" presetSubtype="8" fill="hold" grpId="0" nodeType="withEffect">
                                  <p:stCondLst>
                                    <p:cond delay="900"/>
                                  </p:stCondLst>
                                  <p:childTnLst>
                                    <p:set>
                                      <p:cBhvr>
                                        <p:cTn id="56" dur="1" fill="hold">
                                          <p:stCondLst>
                                            <p:cond delay="0"/>
                                          </p:stCondLst>
                                        </p:cTn>
                                        <p:tgtEl>
                                          <p:spTgt spid="66"/>
                                        </p:tgtEl>
                                        <p:attrNameLst>
                                          <p:attrName>style.visibility</p:attrName>
                                        </p:attrNameLst>
                                      </p:cBhvr>
                                      <p:to>
                                        <p:strVal val="visible"/>
                                      </p:to>
                                    </p:set>
                                    <p:animEffect transition="in" filter="wipe(left)">
                                      <p:cBhvr>
                                        <p:cTn id="57" dur="500"/>
                                        <p:tgtEl>
                                          <p:spTgt spid="66"/>
                                        </p:tgtEl>
                                      </p:cBhvr>
                                    </p:animEffect>
                                  </p:childTnLst>
                                </p:cTn>
                              </p:par>
                              <p:par>
                                <p:cTn id="58" presetID="22" presetClass="entr" presetSubtype="2" fill="hold" grpId="0" nodeType="withEffect">
                                  <p:stCondLst>
                                    <p:cond delay="1000"/>
                                  </p:stCondLst>
                                  <p:childTnLst>
                                    <p:set>
                                      <p:cBhvr>
                                        <p:cTn id="59" dur="1" fill="hold">
                                          <p:stCondLst>
                                            <p:cond delay="0"/>
                                          </p:stCondLst>
                                        </p:cTn>
                                        <p:tgtEl>
                                          <p:spTgt spid="60"/>
                                        </p:tgtEl>
                                        <p:attrNameLst>
                                          <p:attrName>style.visibility</p:attrName>
                                        </p:attrNameLst>
                                      </p:cBhvr>
                                      <p:to>
                                        <p:strVal val="visible"/>
                                      </p:to>
                                    </p:set>
                                    <p:animEffect transition="in" filter="wipe(right)">
                                      <p:cBhvr>
                                        <p:cTn id="60" dur="500"/>
                                        <p:tgtEl>
                                          <p:spTgt spid="60"/>
                                        </p:tgtEl>
                                      </p:cBhvr>
                                    </p:animEffect>
                                  </p:childTnLst>
                                </p:cTn>
                              </p:par>
                              <p:par>
                                <p:cTn id="61" presetID="22" presetClass="entr" presetSubtype="2" fill="hold" grpId="0" nodeType="withEffect">
                                  <p:stCondLst>
                                    <p:cond delay="1000"/>
                                  </p:stCondLst>
                                  <p:childTnLst>
                                    <p:set>
                                      <p:cBhvr>
                                        <p:cTn id="62" dur="1" fill="hold">
                                          <p:stCondLst>
                                            <p:cond delay="0"/>
                                          </p:stCondLst>
                                        </p:cTn>
                                        <p:tgtEl>
                                          <p:spTgt spid="61"/>
                                        </p:tgtEl>
                                        <p:attrNameLst>
                                          <p:attrName>style.visibility</p:attrName>
                                        </p:attrNameLst>
                                      </p:cBhvr>
                                      <p:to>
                                        <p:strVal val="visible"/>
                                      </p:to>
                                    </p:set>
                                    <p:animEffect transition="in" filter="wipe(right)">
                                      <p:cBhvr>
                                        <p:cTn id="63" dur="500"/>
                                        <p:tgtEl>
                                          <p:spTgt spid="61"/>
                                        </p:tgtEl>
                                      </p:cBhvr>
                                    </p:animEffect>
                                  </p:childTnLst>
                                </p:cTn>
                              </p:par>
                              <p:par>
                                <p:cTn id="64" presetID="22" presetClass="entr" presetSubtype="8" fill="hold" grpId="0" nodeType="withEffect">
                                  <p:stCondLst>
                                    <p:cond delay="1100"/>
                                  </p:stCondLst>
                                  <p:childTnLst>
                                    <p:set>
                                      <p:cBhvr>
                                        <p:cTn id="65" dur="1" fill="hold">
                                          <p:stCondLst>
                                            <p:cond delay="0"/>
                                          </p:stCondLst>
                                        </p:cTn>
                                        <p:tgtEl>
                                          <p:spTgt spid="62"/>
                                        </p:tgtEl>
                                        <p:attrNameLst>
                                          <p:attrName>style.visibility</p:attrName>
                                        </p:attrNameLst>
                                      </p:cBhvr>
                                      <p:to>
                                        <p:strVal val="visible"/>
                                      </p:to>
                                    </p:set>
                                    <p:animEffect transition="in" filter="wipe(left)">
                                      <p:cBhvr>
                                        <p:cTn id="66" dur="500"/>
                                        <p:tgtEl>
                                          <p:spTgt spid="62"/>
                                        </p:tgtEl>
                                      </p:cBhvr>
                                    </p:animEffect>
                                  </p:childTnLst>
                                </p:cTn>
                              </p:par>
                              <p:par>
                                <p:cTn id="67" presetID="22" presetClass="entr" presetSubtype="8" fill="hold" grpId="0" nodeType="withEffect">
                                  <p:stCondLst>
                                    <p:cond delay="1100"/>
                                  </p:stCondLst>
                                  <p:childTnLst>
                                    <p:set>
                                      <p:cBhvr>
                                        <p:cTn id="68" dur="1" fill="hold">
                                          <p:stCondLst>
                                            <p:cond delay="0"/>
                                          </p:stCondLst>
                                        </p:cTn>
                                        <p:tgtEl>
                                          <p:spTgt spid="63"/>
                                        </p:tgtEl>
                                        <p:attrNameLst>
                                          <p:attrName>style.visibility</p:attrName>
                                        </p:attrNameLst>
                                      </p:cBhvr>
                                      <p:to>
                                        <p:strVal val="visible"/>
                                      </p:to>
                                    </p:set>
                                    <p:animEffect transition="in" filter="wipe(left)">
                                      <p:cBhvr>
                                        <p:cTn id="6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3" grpId="0" animBg="1"/>
      <p:bldP spid="54" grpId="0" animBg="1"/>
      <p:bldP spid="55" grpId="0" animBg="1"/>
      <p:bldP spid="56" grpId="0" animBg="1"/>
      <p:bldP spid="57" grpId="0" animBg="1"/>
      <p:bldP spid="58" grpId="0"/>
      <p:bldP spid="60" grpId="0" animBg="1"/>
      <p:bldP spid="61" grpId="0"/>
      <p:bldP spid="62" grpId="0" animBg="1"/>
      <p:bldP spid="63" grpId="0"/>
      <p:bldP spid="65" grpId="0" animBg="1"/>
      <p:bldP spid="6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3137" y="685801"/>
            <a:ext cx="12205137" cy="5604640"/>
          </a:xfrm>
          <a:prstGeom prst="rect">
            <a:avLst/>
          </a:prstGeom>
          <a:solidFill>
            <a:schemeClr val="accent1">
              <a:alpha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27" name="文本框 26"/>
          <p:cNvSpPr txBox="1"/>
          <p:nvPr/>
        </p:nvSpPr>
        <p:spPr>
          <a:xfrm>
            <a:off x="5973445" y="2442840"/>
            <a:ext cx="4495165" cy="11387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项目简介</a:t>
            </a:r>
            <a:endParaRPr kumimoji="0" lang="en-US" altLang="zh-CN" sz="4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E7E6E6">
                    <a:lumMod val="50000"/>
                  </a:srgbClr>
                </a:solidFill>
                <a:effectLst/>
                <a:uLnTx/>
                <a:uFillTx/>
                <a:latin typeface="微软雅黑" panose="020B0503020204020204" charset="-122"/>
                <a:ea typeface="微软雅黑" panose="020B0503020204020204" charset="-122"/>
                <a:cs typeface="微软雅黑" panose="020B0503020204020204" charset="-122"/>
              </a:rPr>
              <a:t>Project Introduction</a:t>
            </a:r>
            <a:endParaRPr kumimoji="0" lang="zh-CN" altLang="en-US" sz="2400" b="0" i="0" u="none" strike="noStrike" kern="1200" cap="none" spc="0" normalizeH="0" baseline="0" noProof="0" dirty="0">
              <a:ln>
                <a:noFill/>
              </a:ln>
              <a:solidFill>
                <a:srgbClr val="E7E6E6">
                  <a:lumMod val="50000"/>
                </a:srgbClr>
              </a:solidFill>
              <a:effectLst/>
              <a:uLnTx/>
              <a:uFillTx/>
              <a:latin typeface="微软雅黑" panose="020B0503020204020204" charset="-122"/>
              <a:ea typeface="微软雅黑" panose="020B0503020204020204" charset="-122"/>
              <a:cs typeface="微软雅黑" panose="020B0503020204020204" charset="-122"/>
            </a:endParaRPr>
          </a:p>
        </p:txBody>
      </p:sp>
      <p:sp>
        <p:nvSpPr>
          <p:cNvPr id="8" name="椭圆 7"/>
          <p:cNvSpPr/>
          <p:nvPr/>
        </p:nvSpPr>
        <p:spPr>
          <a:xfrm>
            <a:off x="3279450" y="1969557"/>
            <a:ext cx="2186940" cy="2186940"/>
          </a:xfrm>
          <a:prstGeom prst="ellipse">
            <a:avLst/>
          </a:prstGeom>
          <a:solidFill>
            <a:srgbClr val="04B6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Times New Roman" panose="02020603050405020304" charset="0"/>
              </a:rPr>
              <a:t>02</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843336" y="724231"/>
            <a:ext cx="5383937" cy="5631180"/>
          </a:xfrm>
          <a:prstGeom prst="rect">
            <a:avLst/>
          </a:prstGeom>
        </p:spPr>
        <p:txBody>
          <a:bodyPr wrap="square">
            <a:spAutoFit/>
          </a:bodyPr>
          <a:lstStyle/>
          <a:p>
            <a:pPr>
              <a:lnSpc>
                <a:spcPct val="200000"/>
              </a:lnSpc>
            </a:pPr>
            <a:r>
              <a:rPr lang="zh-CN" altLang="en-US" dirty="0">
                <a:latin typeface="微软雅黑" panose="020B0503020204020204" charset="-122"/>
                <a:ea typeface="微软雅黑" panose="020B0503020204020204" charset="-122"/>
              </a:rPr>
              <a:t>    秘密是由</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不能说的秘密</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小组开发的产品。主要面向对象为</a:t>
            </a:r>
            <a:r>
              <a:rPr lang="en-US" altLang="zh-CN" dirty="0">
                <a:latin typeface="微软雅黑" panose="020B0503020204020204" charset="-122"/>
                <a:ea typeface="微软雅黑" panose="020B0503020204020204" charset="-122"/>
              </a:rPr>
              <a:t>95</a:t>
            </a:r>
            <a:r>
              <a:rPr lang="zh-CN" altLang="en-US" dirty="0">
                <a:latin typeface="微软雅黑" panose="020B0503020204020204" charset="-122"/>
                <a:ea typeface="微软雅黑" panose="020B0503020204020204" charset="-122"/>
              </a:rPr>
              <a:t>后以及</a:t>
            </a:r>
            <a:r>
              <a:rPr lang="en-US" altLang="zh-CN" dirty="0">
                <a:latin typeface="微软雅黑" panose="020B0503020204020204" charset="-122"/>
                <a:ea typeface="微软雅黑" panose="020B0503020204020204" charset="-122"/>
              </a:rPr>
              <a:t>00</a:t>
            </a:r>
            <a:r>
              <a:rPr lang="zh-CN" altLang="en-US" dirty="0">
                <a:latin typeface="微软雅黑" panose="020B0503020204020204" charset="-122"/>
                <a:ea typeface="微软雅黑" panose="020B0503020204020204" charset="-122"/>
              </a:rPr>
              <a:t>后用户群。</a:t>
            </a:r>
          </a:p>
          <a:p>
            <a:pPr>
              <a:lnSpc>
                <a:spcPct val="200000"/>
              </a:lnSpc>
            </a:pPr>
            <a:r>
              <a:rPr lang="zh-CN" altLang="en-US" dirty="0">
                <a:latin typeface="微软雅黑" panose="020B0503020204020204" charset="-122"/>
                <a:ea typeface="微软雅黑" panose="020B0503020204020204" charset="-122"/>
              </a:rPr>
              <a:t>     谁说秘密一定要藏在内心深处，写在日记本里。在秘密，人人都想知道你的秘密。通过把秘密向他人展示，在茫茫人海中找寻最了解你，与你有着相同秘密的，最需要你的那个</a:t>
            </a:r>
            <a:r>
              <a:rPr lang="en-US" altLang="zh-CN" dirty="0">
                <a:latin typeface="微软雅黑" panose="020B0503020204020204" charset="-122"/>
                <a:ea typeface="微软雅黑" panose="020B0503020204020204" charset="-122"/>
              </a:rPr>
              <a:t>TA</a:t>
            </a:r>
            <a:r>
              <a:rPr lang="zh-CN" altLang="en-US" dirty="0">
                <a:latin typeface="微软雅黑" panose="020B0503020204020204" charset="-122"/>
                <a:ea typeface="微软雅黑" panose="020B0503020204020204" charset="-122"/>
              </a:rPr>
              <a:t>。</a:t>
            </a:r>
          </a:p>
          <a:p>
            <a:pPr>
              <a:lnSpc>
                <a:spcPct val="200000"/>
              </a:lnSpc>
            </a:pPr>
            <a:r>
              <a:rPr lang="zh-CN" altLang="en-US" dirty="0">
                <a:latin typeface="微软雅黑" panose="020B0503020204020204" charset="-122"/>
                <a:ea typeface="微软雅黑" panose="020B0503020204020204" charset="-122"/>
              </a:rPr>
              <a:t>    从陌生到相识，从朦胧到了解，从兴趣到心动，从拘谨言语到相谈甚欢。也许你们命中注定要相遇，只是缺少一个合适的契机。在秘密，遇见幸福，遇见你。</a:t>
            </a:r>
          </a:p>
        </p:txBody>
      </p:sp>
      <p:pic>
        <p:nvPicPr>
          <p:cNvPr id="5" name="图片 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1016000"/>
            <a:ext cx="5749731" cy="4450292"/>
          </a:xfrm>
          <a:prstGeom prst="rect">
            <a:avLst/>
          </a:prstGeom>
        </p:spPr>
      </p:pic>
      <p:sp>
        <p:nvSpPr>
          <p:cNvPr id="2" name="矩形 1"/>
          <p:cNvSpPr/>
          <p:nvPr/>
        </p:nvSpPr>
        <p:spPr>
          <a:xfrm>
            <a:off x="484094" y="94640"/>
            <a:ext cx="1543724" cy="461665"/>
          </a:xfrm>
          <a:prstGeom prst="rect">
            <a:avLst/>
          </a:prstGeom>
        </p:spPr>
        <p:txBody>
          <a:bodyPr wrap="square">
            <a:spAutoFit/>
          </a:bodyPr>
          <a:lstStyle/>
          <a:p>
            <a:pPr algn="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项目简介</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137" y="685801"/>
            <a:ext cx="12205137" cy="5604640"/>
          </a:xfrm>
          <a:prstGeom prst="rect">
            <a:avLst/>
          </a:prstGeom>
          <a:solidFill>
            <a:schemeClr val="accent1">
              <a:alpha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6" name="椭圆 25"/>
          <p:cNvSpPr/>
          <p:nvPr/>
        </p:nvSpPr>
        <p:spPr>
          <a:xfrm>
            <a:off x="2954331" y="1876423"/>
            <a:ext cx="2186940" cy="2186940"/>
          </a:xfrm>
          <a:prstGeom prst="ellipse">
            <a:avLst/>
          </a:prstGeom>
          <a:solidFill>
            <a:srgbClr val="04B6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solidFill>
                  <a:schemeClr val="bg1"/>
                </a:solidFill>
                <a:latin typeface="微软雅黑" panose="020B0503020204020204" charset="-122"/>
                <a:ea typeface="微软雅黑" panose="020B0503020204020204" charset="-122"/>
                <a:cs typeface="Times New Roman" panose="02020603050405020304" charset="0"/>
              </a:rPr>
              <a:t>03</a:t>
            </a:r>
          </a:p>
        </p:txBody>
      </p:sp>
      <p:sp>
        <p:nvSpPr>
          <p:cNvPr id="27" name="文本框 26"/>
          <p:cNvSpPr txBox="1"/>
          <p:nvPr/>
        </p:nvSpPr>
        <p:spPr>
          <a:xfrm>
            <a:off x="5391461" y="2244723"/>
            <a:ext cx="5824592" cy="1405898"/>
          </a:xfrm>
          <a:prstGeom prst="rect">
            <a:avLst/>
          </a:prstGeom>
          <a:noFill/>
        </p:spPr>
        <p:txBody>
          <a:bodyPr wrap="square" rtlCol="0">
            <a:spAutoFit/>
          </a:bodyPr>
          <a:lstStyle/>
          <a:p>
            <a:pPr>
              <a:lnSpc>
                <a:spcPct val="130000"/>
              </a:lnSpc>
            </a:pPr>
            <a:r>
              <a:rPr lang="zh-CN" altLang="en-US" sz="4400" b="1" dirty="0">
                <a:latin typeface="微软雅黑" panose="020B0503020204020204" charset="-122"/>
                <a:ea typeface="微软雅黑" panose="020B0503020204020204" charset="-122"/>
                <a:cs typeface="微软雅黑" panose="020B0503020204020204" charset="-122"/>
              </a:rPr>
              <a:t>生态治理</a:t>
            </a:r>
            <a:endParaRPr lang="en-US" altLang="zh-CN" sz="4400" b="1" dirty="0">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400" b="1" dirty="0">
                <a:solidFill>
                  <a:schemeClr val="bg2">
                    <a:lumMod val="50000"/>
                  </a:schemeClr>
                </a:solidFill>
                <a:latin typeface="微软雅黑" panose="020B0503020204020204" charset="-122"/>
                <a:ea typeface="微软雅黑" panose="020B0503020204020204" charset="-122"/>
                <a:cs typeface="微软雅黑" panose="020B0503020204020204" charset="-122"/>
              </a:rPr>
              <a:t>Ecosystem Management</a:t>
            </a:r>
            <a:endParaRPr lang="zh-CN" altLang="en-US" sz="2400" b="1" dirty="0">
              <a:solidFill>
                <a:schemeClr val="bg2">
                  <a:lumMod val="50000"/>
                </a:schemeClr>
              </a:solidFill>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819070" y="105398"/>
            <a:ext cx="2244237" cy="46037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mn-ea"/>
              </a:rPr>
              <a:t>生态系统</a:t>
            </a:r>
          </a:p>
        </p:txBody>
      </p:sp>
      <p:sp>
        <p:nvSpPr>
          <p:cNvPr id="7" name="矩形 6"/>
          <p:cNvSpPr/>
          <p:nvPr/>
        </p:nvSpPr>
        <p:spPr>
          <a:xfrm>
            <a:off x="3257975" y="1686559"/>
            <a:ext cx="900854" cy="508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prstClr val="white"/>
                </a:solidFill>
                <a:latin typeface="Arial" panose="020B0604020202020204"/>
                <a:ea typeface="黑体" panose="02010609060101010101" pitchFamily="49" charset="-122"/>
              </a:rPr>
              <a:t>创造</a:t>
            </a:r>
            <a:r>
              <a:rPr kumimoji="0" lang="zh-CN" altLang="en-US"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者</a:t>
            </a:r>
          </a:p>
        </p:txBody>
      </p:sp>
      <p:sp>
        <p:nvSpPr>
          <p:cNvPr id="9" name="矩形 8"/>
          <p:cNvSpPr/>
          <p:nvPr/>
        </p:nvSpPr>
        <p:spPr>
          <a:xfrm>
            <a:off x="7880775" y="1686559"/>
            <a:ext cx="900854" cy="508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写作者</a:t>
            </a:r>
          </a:p>
        </p:txBody>
      </p:sp>
      <p:sp>
        <p:nvSpPr>
          <p:cNvPr id="8" name="椭圆 7"/>
          <p:cNvSpPr/>
          <p:nvPr/>
        </p:nvSpPr>
        <p:spPr>
          <a:xfrm>
            <a:off x="5635413" y="2885439"/>
            <a:ext cx="921174" cy="92117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1" name="矩形 10"/>
          <p:cNvSpPr/>
          <p:nvPr/>
        </p:nvSpPr>
        <p:spPr>
          <a:xfrm>
            <a:off x="3257975" y="4866639"/>
            <a:ext cx="900854" cy="508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阅读者</a:t>
            </a:r>
          </a:p>
        </p:txBody>
      </p:sp>
      <p:pic>
        <p:nvPicPr>
          <p:cNvPr id="16" name="图形 15"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2906" y="1686559"/>
            <a:ext cx="508000" cy="508000"/>
          </a:xfrm>
          <a:prstGeom prst="rect">
            <a:avLst/>
          </a:prstGeom>
        </p:spPr>
      </p:pic>
      <p:pic>
        <p:nvPicPr>
          <p:cNvPr id="18" name="图形 17" descr="打开的书"/>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87601" y="4787053"/>
            <a:ext cx="667172" cy="667172"/>
          </a:xfrm>
          <a:prstGeom prst="rect">
            <a:avLst/>
          </a:prstGeom>
        </p:spPr>
      </p:pic>
      <p:sp>
        <p:nvSpPr>
          <p:cNvPr id="20" name="矩形 19"/>
          <p:cNvSpPr/>
          <p:nvPr/>
        </p:nvSpPr>
        <p:spPr>
          <a:xfrm>
            <a:off x="7880775" y="4866639"/>
            <a:ext cx="900854" cy="508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投资者</a:t>
            </a:r>
          </a:p>
        </p:txBody>
      </p:sp>
      <p:sp>
        <p:nvSpPr>
          <p:cNvPr id="21" name="矩形 20"/>
          <p:cNvSpPr/>
          <p:nvPr/>
        </p:nvSpPr>
        <p:spPr>
          <a:xfrm>
            <a:off x="175787" y="808060"/>
            <a:ext cx="134684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solidFill>
                  <a:prstClr val="black"/>
                </a:solidFill>
                <a:latin typeface="微软雅黑" panose="020B0503020204020204" charset="-122"/>
                <a:ea typeface="微软雅黑" panose="020B0503020204020204" charset="-122"/>
              </a:rPr>
              <a:t>A</a:t>
            </a:r>
            <a:r>
              <a:rPr kumimoji="0" lang="en-US" altLang="zh-CN"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r>
              <a:rPr kumimoji="0" lang="zh-CN" altLang="en-US"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社区共建</a:t>
            </a:r>
            <a:endParaRPr kumimoji="0" lang="en-US" altLang="zh-CN"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pic>
        <p:nvPicPr>
          <p:cNvPr id="23" name="图形 22" descr="挖掘工具"/>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34966" y="4810759"/>
            <a:ext cx="563880" cy="563880"/>
          </a:xfrm>
          <a:prstGeom prst="rect">
            <a:avLst/>
          </a:prstGeom>
        </p:spPr>
      </p:pic>
      <p:pic>
        <p:nvPicPr>
          <p:cNvPr id="25" name="图形 24" descr="带齿轮的头部"/>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25791" y="1665577"/>
            <a:ext cx="596716" cy="596716"/>
          </a:xfrm>
          <a:prstGeom prst="rect">
            <a:avLst/>
          </a:prstGeom>
        </p:spPr>
      </p:pic>
      <p:cxnSp>
        <p:nvCxnSpPr>
          <p:cNvPr id="27" name="直接箭头连接符 26"/>
          <p:cNvCxnSpPr/>
          <p:nvPr/>
        </p:nvCxnSpPr>
        <p:spPr>
          <a:xfrm flipH="1">
            <a:off x="4614333" y="1808481"/>
            <a:ext cx="2892213"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8" name="直接箭头连接符 27"/>
          <p:cNvCxnSpPr/>
          <p:nvPr/>
        </p:nvCxnSpPr>
        <p:spPr>
          <a:xfrm>
            <a:off x="4685453" y="2062481"/>
            <a:ext cx="282109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2" name="直接箭头连接符 31"/>
          <p:cNvCxnSpPr/>
          <p:nvPr/>
        </p:nvCxnSpPr>
        <p:spPr>
          <a:xfrm flipV="1">
            <a:off x="3823550" y="2424007"/>
            <a:ext cx="0" cy="223943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3" name="直接箭头连接符 32"/>
          <p:cNvCxnSpPr/>
          <p:nvPr/>
        </p:nvCxnSpPr>
        <p:spPr>
          <a:xfrm>
            <a:off x="3562773" y="2440097"/>
            <a:ext cx="1" cy="222334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43" name="文本框 42"/>
          <p:cNvSpPr txBox="1"/>
          <p:nvPr/>
        </p:nvSpPr>
        <p:spPr>
          <a:xfrm>
            <a:off x="5354323" y="1433014"/>
            <a:ext cx="20658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编辑整理人生故事</a:t>
            </a:r>
          </a:p>
        </p:txBody>
      </p:sp>
      <p:sp>
        <p:nvSpPr>
          <p:cNvPr id="44" name="文本框 43"/>
          <p:cNvSpPr txBox="1"/>
          <p:nvPr/>
        </p:nvSpPr>
        <p:spPr>
          <a:xfrm>
            <a:off x="5684520" y="2126593"/>
            <a:ext cx="20658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预约写手</a:t>
            </a:r>
          </a:p>
        </p:txBody>
      </p:sp>
      <p:cxnSp>
        <p:nvCxnSpPr>
          <p:cNvPr id="45" name="直接箭头连接符 44"/>
          <p:cNvCxnSpPr/>
          <p:nvPr/>
        </p:nvCxnSpPr>
        <p:spPr>
          <a:xfrm flipH="1" flipV="1">
            <a:off x="4414527" y="2280481"/>
            <a:ext cx="1155980" cy="794034"/>
          </a:xfrm>
          <a:prstGeom prst="straightConnector1">
            <a:avLst/>
          </a:prstGeom>
          <a:ln>
            <a:solidFill>
              <a:schemeClr val="accent6">
                <a:lumMod val="75000"/>
              </a:schemeClr>
            </a:solidFill>
            <a:tailEnd type="triangle"/>
          </a:ln>
        </p:spPr>
        <p:style>
          <a:lnRef idx="3">
            <a:schemeClr val="accent5"/>
          </a:lnRef>
          <a:fillRef idx="0">
            <a:schemeClr val="accent5"/>
          </a:fillRef>
          <a:effectRef idx="2">
            <a:schemeClr val="accent5"/>
          </a:effectRef>
          <a:fontRef idx="minor">
            <a:schemeClr val="tx1"/>
          </a:fontRef>
        </p:style>
      </p:cxnSp>
      <p:cxnSp>
        <p:nvCxnSpPr>
          <p:cNvPr id="47" name="直接箭头连接符 46"/>
          <p:cNvCxnSpPr/>
          <p:nvPr/>
        </p:nvCxnSpPr>
        <p:spPr>
          <a:xfrm flipH="1" flipV="1">
            <a:off x="6726483" y="3673827"/>
            <a:ext cx="1065103" cy="794034"/>
          </a:xfrm>
          <a:prstGeom prst="straightConnector1">
            <a:avLst/>
          </a:prstGeom>
          <a:ln>
            <a:solidFill>
              <a:schemeClr val="accent6">
                <a:lumMod val="75000"/>
              </a:schemeClr>
            </a:solidFill>
            <a:tailEnd type="triangle"/>
          </a:ln>
        </p:spPr>
        <p:style>
          <a:lnRef idx="3">
            <a:schemeClr val="accent5"/>
          </a:lnRef>
          <a:fillRef idx="0">
            <a:schemeClr val="accent5"/>
          </a:fillRef>
          <a:effectRef idx="2">
            <a:schemeClr val="accent5"/>
          </a:effectRef>
          <a:fontRef idx="minor">
            <a:schemeClr val="tx1"/>
          </a:fontRef>
        </p:style>
      </p:cxnSp>
      <p:cxnSp>
        <p:nvCxnSpPr>
          <p:cNvPr id="48" name="直接箭头连接符 47"/>
          <p:cNvCxnSpPr/>
          <p:nvPr/>
        </p:nvCxnSpPr>
        <p:spPr>
          <a:xfrm>
            <a:off x="6574501" y="3841739"/>
            <a:ext cx="1118453" cy="828960"/>
          </a:xfrm>
          <a:prstGeom prst="straightConnector1">
            <a:avLst/>
          </a:prstGeom>
          <a:ln>
            <a:solidFill>
              <a:schemeClr val="accent6">
                <a:lumMod val="75000"/>
              </a:schemeClr>
            </a:solidFill>
            <a:tailEnd type="triangle"/>
          </a:ln>
        </p:spPr>
        <p:style>
          <a:lnRef idx="3">
            <a:schemeClr val="accent5"/>
          </a:lnRef>
          <a:fillRef idx="0">
            <a:schemeClr val="accent5"/>
          </a:fillRef>
          <a:effectRef idx="2">
            <a:schemeClr val="accent5"/>
          </a:effectRef>
          <a:fontRef idx="minor">
            <a:schemeClr val="tx1"/>
          </a:fontRef>
        </p:style>
      </p:cxnSp>
      <p:cxnSp>
        <p:nvCxnSpPr>
          <p:cNvPr id="51" name="直接箭头连接符 50"/>
          <p:cNvCxnSpPr/>
          <p:nvPr/>
        </p:nvCxnSpPr>
        <p:spPr>
          <a:xfrm>
            <a:off x="4320267" y="2434370"/>
            <a:ext cx="1159363" cy="789741"/>
          </a:xfrm>
          <a:prstGeom prst="straightConnector1">
            <a:avLst/>
          </a:prstGeom>
          <a:ln>
            <a:solidFill>
              <a:schemeClr val="accent6">
                <a:lumMod val="75000"/>
              </a:schemeClr>
            </a:solidFill>
            <a:tailEnd type="triangle"/>
          </a:ln>
        </p:spPr>
        <p:style>
          <a:lnRef idx="3">
            <a:schemeClr val="accent5"/>
          </a:lnRef>
          <a:fillRef idx="0">
            <a:schemeClr val="accent5"/>
          </a:fillRef>
          <a:effectRef idx="2">
            <a:schemeClr val="accent5"/>
          </a:effectRef>
          <a:fontRef idx="minor">
            <a:schemeClr val="tx1"/>
          </a:fontRef>
        </p:style>
      </p:cxnSp>
      <p:cxnSp>
        <p:nvCxnSpPr>
          <p:cNvPr id="54" name="直接箭头连接符 53"/>
          <p:cNvCxnSpPr/>
          <p:nvPr/>
        </p:nvCxnSpPr>
        <p:spPr>
          <a:xfrm flipH="1">
            <a:off x="4283287" y="3592325"/>
            <a:ext cx="1163886" cy="1028643"/>
          </a:xfrm>
          <a:prstGeom prst="straightConnector1">
            <a:avLst/>
          </a:prstGeom>
          <a:ln>
            <a:solidFill>
              <a:schemeClr val="accent6">
                <a:lumMod val="75000"/>
              </a:schemeClr>
            </a:solidFill>
            <a:tailEnd type="triangle"/>
          </a:ln>
        </p:spPr>
        <p:style>
          <a:lnRef idx="3">
            <a:schemeClr val="accent5"/>
          </a:lnRef>
          <a:fillRef idx="0">
            <a:schemeClr val="accent5"/>
          </a:fillRef>
          <a:effectRef idx="2">
            <a:schemeClr val="accent5"/>
          </a:effectRef>
          <a:fontRef idx="minor">
            <a:schemeClr val="tx1"/>
          </a:fontRef>
        </p:style>
      </p:cxnSp>
      <p:cxnSp>
        <p:nvCxnSpPr>
          <p:cNvPr id="55" name="直接箭头连接符 54"/>
          <p:cNvCxnSpPr/>
          <p:nvPr/>
        </p:nvCxnSpPr>
        <p:spPr>
          <a:xfrm flipV="1">
            <a:off x="4444208" y="3733499"/>
            <a:ext cx="1112520" cy="1028016"/>
          </a:xfrm>
          <a:prstGeom prst="straightConnector1">
            <a:avLst/>
          </a:prstGeom>
          <a:ln>
            <a:solidFill>
              <a:schemeClr val="accent6">
                <a:lumMod val="75000"/>
              </a:schemeClr>
            </a:solidFill>
            <a:tailEnd type="triangle"/>
          </a:ln>
        </p:spPr>
        <p:style>
          <a:lnRef idx="3">
            <a:schemeClr val="accent5"/>
          </a:lnRef>
          <a:fillRef idx="0">
            <a:schemeClr val="accent5"/>
          </a:fillRef>
          <a:effectRef idx="2">
            <a:schemeClr val="accent5"/>
          </a:effectRef>
          <a:fontRef idx="minor">
            <a:schemeClr val="tx1"/>
          </a:fontRef>
        </p:style>
      </p:cxnSp>
      <p:cxnSp>
        <p:nvCxnSpPr>
          <p:cNvPr id="60" name="直接箭头连接符 59"/>
          <p:cNvCxnSpPr/>
          <p:nvPr/>
        </p:nvCxnSpPr>
        <p:spPr>
          <a:xfrm flipH="1">
            <a:off x="6663968" y="2241575"/>
            <a:ext cx="939521" cy="849191"/>
          </a:xfrm>
          <a:prstGeom prst="straightConnector1">
            <a:avLst/>
          </a:prstGeom>
          <a:ln>
            <a:solidFill>
              <a:schemeClr val="accent6">
                <a:lumMod val="75000"/>
              </a:schemeClr>
            </a:solidFill>
            <a:tailEnd type="triangle"/>
          </a:ln>
        </p:spPr>
        <p:style>
          <a:lnRef idx="3">
            <a:schemeClr val="accent5"/>
          </a:lnRef>
          <a:fillRef idx="0">
            <a:schemeClr val="accent5"/>
          </a:fillRef>
          <a:effectRef idx="2">
            <a:schemeClr val="accent5"/>
          </a:effectRef>
          <a:fontRef idx="minor">
            <a:schemeClr val="tx1"/>
          </a:fontRef>
        </p:style>
      </p:cxnSp>
      <p:cxnSp>
        <p:nvCxnSpPr>
          <p:cNvPr id="63" name="直接箭头连接符 62"/>
          <p:cNvCxnSpPr/>
          <p:nvPr/>
        </p:nvCxnSpPr>
        <p:spPr>
          <a:xfrm flipV="1">
            <a:off x="6803589" y="2364097"/>
            <a:ext cx="946722" cy="834592"/>
          </a:xfrm>
          <a:prstGeom prst="straightConnector1">
            <a:avLst/>
          </a:prstGeom>
          <a:ln>
            <a:solidFill>
              <a:schemeClr val="accent6">
                <a:lumMod val="75000"/>
              </a:schemeClr>
            </a:solidFill>
            <a:tailEnd type="triangle"/>
          </a:ln>
        </p:spPr>
        <p:style>
          <a:lnRef idx="3">
            <a:schemeClr val="accent5"/>
          </a:lnRef>
          <a:fillRef idx="0">
            <a:schemeClr val="accent5"/>
          </a:fillRef>
          <a:effectRef idx="2">
            <a:schemeClr val="accent5"/>
          </a:effectRef>
          <a:fontRef idx="minor">
            <a:schemeClr val="tx1"/>
          </a:fontRef>
        </p:style>
      </p:cxnSp>
      <p:sp>
        <p:nvSpPr>
          <p:cNvPr id="67" name="文本框 66"/>
          <p:cNvSpPr txBox="1"/>
          <p:nvPr/>
        </p:nvSpPr>
        <p:spPr>
          <a:xfrm>
            <a:off x="3141697" y="2784964"/>
            <a:ext cx="34543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内容</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需求</a:t>
            </a:r>
          </a:p>
        </p:txBody>
      </p:sp>
      <p:sp>
        <p:nvSpPr>
          <p:cNvPr id="68" name="文本框 67"/>
          <p:cNvSpPr txBox="1"/>
          <p:nvPr/>
        </p:nvSpPr>
        <p:spPr>
          <a:xfrm>
            <a:off x="3845594" y="2569520"/>
            <a:ext cx="345436"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打赏</a:t>
            </a:r>
            <a:r>
              <a:rPr lang="zh-CN" altLang="en-US" sz="1400" dirty="0">
                <a:solidFill>
                  <a:prstClr val="black"/>
                </a:solidFill>
                <a:latin typeface="微软雅黑" panose="020B0503020204020204" charset="-122"/>
                <a:ea typeface="微软雅黑" panose="020B0503020204020204" charset="-122"/>
              </a:rPr>
              <a:t>、投票、判定</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69" name="文本框 68"/>
          <p:cNvSpPr txBox="1"/>
          <p:nvPr/>
        </p:nvSpPr>
        <p:spPr>
          <a:xfrm rot="2042184">
            <a:off x="4324664" y="2918783"/>
            <a:ext cx="11505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分享挖矿</a:t>
            </a:r>
          </a:p>
        </p:txBody>
      </p:sp>
      <p:sp>
        <p:nvSpPr>
          <p:cNvPr id="70" name="文本框 69"/>
          <p:cNvSpPr txBox="1"/>
          <p:nvPr/>
        </p:nvSpPr>
        <p:spPr>
          <a:xfrm rot="2042184">
            <a:off x="4635306" y="2457543"/>
            <a:ext cx="11505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奖励</a:t>
            </a:r>
            <a:r>
              <a:rPr kumimoji="0" lang="en-US" altLang="zh-CN"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Token</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71" name="文本框 70"/>
          <p:cNvSpPr txBox="1"/>
          <p:nvPr/>
        </p:nvSpPr>
        <p:spPr>
          <a:xfrm rot="2042184">
            <a:off x="6425740" y="4284257"/>
            <a:ext cx="11505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TOKEN</a:t>
            </a:r>
            <a:r>
              <a:rPr kumimoji="0" lang="zh-CN" altLang="en-US"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分红</a:t>
            </a:r>
          </a:p>
        </p:txBody>
      </p:sp>
      <p:sp>
        <p:nvSpPr>
          <p:cNvPr id="72" name="文本框 71"/>
          <p:cNvSpPr txBox="1"/>
          <p:nvPr/>
        </p:nvSpPr>
        <p:spPr>
          <a:xfrm rot="2238225">
            <a:off x="6896238" y="3839358"/>
            <a:ext cx="11505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交易挖矿</a:t>
            </a:r>
          </a:p>
        </p:txBody>
      </p:sp>
      <p:sp>
        <p:nvSpPr>
          <p:cNvPr id="73" name="文本框 72"/>
          <p:cNvSpPr txBox="1"/>
          <p:nvPr/>
        </p:nvSpPr>
        <p:spPr>
          <a:xfrm rot="18933649">
            <a:off x="4776450" y="4156749"/>
            <a:ext cx="11505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阅读挖矿</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74" name="文本框 73"/>
          <p:cNvSpPr txBox="1"/>
          <p:nvPr/>
        </p:nvSpPr>
        <p:spPr>
          <a:xfrm rot="19059348">
            <a:off x="4250421" y="3687849"/>
            <a:ext cx="11505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奖励</a:t>
            </a:r>
            <a:r>
              <a:rPr kumimoji="0" lang="en-US" altLang="zh-CN"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Token</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75" name="文本框 74"/>
          <p:cNvSpPr txBox="1"/>
          <p:nvPr/>
        </p:nvSpPr>
        <p:spPr>
          <a:xfrm rot="19139942">
            <a:off x="6918246" y="2750269"/>
            <a:ext cx="11505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奖励</a:t>
            </a:r>
            <a:r>
              <a:rPr kumimoji="0" lang="en-US" altLang="zh-CN"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Token</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76" name="文本框 75"/>
          <p:cNvSpPr txBox="1"/>
          <p:nvPr/>
        </p:nvSpPr>
        <p:spPr>
          <a:xfrm rot="19122811">
            <a:off x="6571863" y="2256111"/>
            <a:ext cx="11505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写作挖矿</a:t>
            </a:r>
          </a:p>
        </p:txBody>
      </p:sp>
      <p:cxnSp>
        <p:nvCxnSpPr>
          <p:cNvPr id="37" name="直接箭头连接符 36"/>
          <p:cNvCxnSpPr/>
          <p:nvPr/>
        </p:nvCxnSpPr>
        <p:spPr>
          <a:xfrm flipV="1">
            <a:off x="8526789" y="2455927"/>
            <a:ext cx="0" cy="223943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8" name="直接箭头连接符 37"/>
          <p:cNvCxnSpPr/>
          <p:nvPr/>
        </p:nvCxnSpPr>
        <p:spPr>
          <a:xfrm>
            <a:off x="8266012" y="2472017"/>
            <a:ext cx="1" cy="222334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9" name="文本框 38"/>
          <p:cNvSpPr txBox="1"/>
          <p:nvPr/>
        </p:nvSpPr>
        <p:spPr>
          <a:xfrm>
            <a:off x="7844934" y="2943929"/>
            <a:ext cx="371623"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内容</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需求</a:t>
            </a:r>
          </a:p>
        </p:txBody>
      </p:sp>
      <p:sp>
        <p:nvSpPr>
          <p:cNvPr id="40" name="文本框 39"/>
          <p:cNvSpPr txBox="1"/>
          <p:nvPr/>
        </p:nvSpPr>
        <p:spPr>
          <a:xfrm>
            <a:off x="8601717" y="2937079"/>
            <a:ext cx="26119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锁仓投票</a:t>
            </a:r>
          </a:p>
        </p:txBody>
      </p:sp>
      <p:cxnSp>
        <p:nvCxnSpPr>
          <p:cNvPr id="41" name="直接箭头连接符 40"/>
          <p:cNvCxnSpPr/>
          <p:nvPr/>
        </p:nvCxnSpPr>
        <p:spPr>
          <a:xfrm flipH="1">
            <a:off x="4485930" y="5038909"/>
            <a:ext cx="2892213"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2" name="直接箭头连接符 41"/>
          <p:cNvCxnSpPr/>
          <p:nvPr/>
        </p:nvCxnSpPr>
        <p:spPr>
          <a:xfrm>
            <a:off x="4557050" y="5292909"/>
            <a:ext cx="282109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46" name="文本框 45"/>
          <p:cNvSpPr txBox="1"/>
          <p:nvPr/>
        </p:nvSpPr>
        <p:spPr>
          <a:xfrm>
            <a:off x="5570507" y="4663442"/>
            <a:ext cx="172128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社交互动</a:t>
            </a:r>
          </a:p>
        </p:txBody>
      </p:sp>
      <p:sp>
        <p:nvSpPr>
          <p:cNvPr id="49" name="文本框 48"/>
          <p:cNvSpPr txBox="1"/>
          <p:nvPr/>
        </p:nvSpPr>
        <p:spPr>
          <a:xfrm>
            <a:off x="5556117" y="5357021"/>
            <a:ext cx="20658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solidFill>
                  <a:prstClr val="black"/>
                </a:solidFill>
                <a:latin typeface="微软雅黑" panose="020B0503020204020204" charset="-122"/>
                <a:ea typeface="微软雅黑" panose="020B0503020204020204" charset="-122"/>
              </a:rPr>
              <a:t>社交挖矿</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pic>
        <p:nvPicPr>
          <p:cNvPr id="3" name="图片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40551" y="2953981"/>
            <a:ext cx="888738" cy="805016"/>
          </a:xfrm>
          <a:prstGeom prst="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60853"/>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60853"/>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60853"/>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60853"/>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60853"/>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60853"/>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60853"/>
</p:tagLst>
</file>

<file path=ppt/tags/tag1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60853"/>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60853"/>
</p:tagLst>
</file>

<file path=ppt/tags/tag1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60853"/>
</p:tagLst>
</file>

<file path=ppt/tags/tag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60853"/>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60853"/>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60853"/>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60853"/>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60853"/>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60853"/>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60853"/>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60853"/>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60853"/>
</p:tagLst>
</file>

<file path=ppt/theme/theme1.xml><?xml version="1.0" encoding="utf-8"?>
<a:theme xmlns:a="http://schemas.openxmlformats.org/drawingml/2006/main" name="1_Office 主题">
  <a:themeElements>
    <a:clrScheme name="自定义 40">
      <a:dk1>
        <a:sysClr val="windowText" lastClr="000000"/>
      </a:dk1>
      <a:lt1>
        <a:sysClr val="window" lastClr="FFFFFF"/>
      </a:lt1>
      <a:dk2>
        <a:srgbClr val="44546A"/>
      </a:dk2>
      <a:lt2>
        <a:srgbClr val="E7E6E6"/>
      </a:lt2>
      <a:accent1>
        <a:srgbClr val="FFFFFF"/>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TotalTime>
  <Words>1395</Words>
  <Application>Microsoft Macintosh PowerPoint</Application>
  <PresentationFormat>宽屏</PresentationFormat>
  <Paragraphs>244</Paragraphs>
  <Slides>38</Slides>
  <Notes>16</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38</vt:i4>
      </vt:variant>
    </vt:vector>
  </HeadingPairs>
  <TitlesOfParts>
    <vt:vector size="52" baseType="lpstr">
      <vt:lpstr>等线</vt:lpstr>
      <vt:lpstr>黑体</vt:lpstr>
      <vt:lpstr>华文楷体</vt:lpstr>
      <vt:lpstr>华文新魏</vt:lpstr>
      <vt:lpstr>宋体</vt:lpstr>
      <vt:lpstr>微软雅黑</vt:lpstr>
      <vt:lpstr>幼圆</vt:lpstr>
      <vt:lpstr>돋움</vt:lpstr>
      <vt:lpstr>Arial</vt:lpstr>
      <vt:lpstr>Arial Black</vt:lpstr>
      <vt:lpstr>Calibri</vt:lpstr>
      <vt:lpstr>Gabriola</vt:lpstr>
      <vt:lpstr>Times New Roman</vt:lpstr>
      <vt:lpstr>1_Office 主题</vt:lpstr>
      <vt:lpstr>SECRET  from 不能说的秘密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通链（新零售 · 新生态）</dc:title>
  <dc:creator>Jenny Chen</dc:creator>
  <cp:lastModifiedBy>张 智源</cp:lastModifiedBy>
  <cp:revision>247</cp:revision>
  <dcterms:created xsi:type="dcterms:W3CDTF">2018-05-08T05:07:00Z</dcterms:created>
  <dcterms:modified xsi:type="dcterms:W3CDTF">2018-11-25T16:12:20Z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2052-11.1.0.7849</vt:lpwstr>
  </property>
</Properties>
</file>